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7"/>
  </p:notesMasterIdLst>
  <p:handoutMasterIdLst>
    <p:handoutMasterId r:id="rId28"/>
  </p:handoutMasterIdLst>
  <p:sldIdLst>
    <p:sldId id="682" r:id="rId5"/>
    <p:sldId id="681" r:id="rId6"/>
    <p:sldId id="742" r:id="rId7"/>
    <p:sldId id="686" r:id="rId8"/>
    <p:sldId id="698" r:id="rId9"/>
    <p:sldId id="633" r:id="rId10"/>
    <p:sldId id="635" r:id="rId11"/>
    <p:sldId id="636" r:id="rId12"/>
    <p:sldId id="637" r:id="rId13"/>
    <p:sldId id="614" r:id="rId14"/>
    <p:sldId id="615" r:id="rId15"/>
    <p:sldId id="616" r:id="rId16"/>
    <p:sldId id="617" r:id="rId17"/>
    <p:sldId id="618" r:id="rId18"/>
    <p:sldId id="619" r:id="rId19"/>
    <p:sldId id="620" r:id="rId20"/>
    <p:sldId id="621" r:id="rId21"/>
    <p:sldId id="622" r:id="rId22"/>
    <p:sldId id="625" r:id="rId23"/>
    <p:sldId id="689" r:id="rId24"/>
    <p:sldId id="701" r:id="rId25"/>
    <p:sldId id="700" r:id="rId26"/>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E4003A"/>
    <a:srgbClr val="FFFFFF"/>
    <a:srgbClr val="007AFF"/>
    <a:srgbClr val="0070C0"/>
    <a:srgbClr val="4285F4"/>
    <a:srgbClr val="EC7D30"/>
    <a:srgbClr val="187DC5"/>
    <a:srgbClr val="326CE5"/>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A2047E-23FF-A64D-B3A2-97B732E25CDB}" v="1" dt="2023-12-12T07:03:48.913"/>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266" autoAdjust="0"/>
    <p:restoredTop sz="94823" autoAdjust="0"/>
  </p:normalViewPr>
  <p:slideViewPr>
    <p:cSldViewPr snapToGrid="0">
      <p:cViewPr varScale="1">
        <p:scale>
          <a:sx n="196" d="100"/>
          <a:sy n="196" d="100"/>
        </p:scale>
        <p:origin x="904" y="16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5B72268D-2E1C-1647-904A-BDB8A7E7A488}"/>
    <pc:docChg chg="delSld">
      <pc:chgData name="Nane Kratzke" userId="971be13ff4ee5ef6" providerId="LiveId" clId="{5B72268D-2E1C-1647-904A-BDB8A7E7A488}" dt="2023-04-21T11:30:48.938" v="40" actId="2696"/>
      <pc:docMkLst>
        <pc:docMk/>
      </pc:docMkLst>
      <pc:sldChg chg="del">
        <pc:chgData name="Nane Kratzke" userId="971be13ff4ee5ef6" providerId="LiveId" clId="{5B72268D-2E1C-1647-904A-BDB8A7E7A488}" dt="2023-04-21T11:30:48.747" v="32" actId="2696"/>
        <pc:sldMkLst>
          <pc:docMk/>
          <pc:sldMk cId="3704082915" sldId="328"/>
        </pc:sldMkLst>
      </pc:sldChg>
      <pc:sldChg chg="del">
        <pc:chgData name="Nane Kratzke" userId="971be13ff4ee5ef6" providerId="LiveId" clId="{5B72268D-2E1C-1647-904A-BDB8A7E7A488}" dt="2023-04-21T11:30:48.440" v="4" actId="2696"/>
        <pc:sldMkLst>
          <pc:docMk/>
          <pc:sldMk cId="98768470" sldId="624"/>
        </pc:sldMkLst>
      </pc:sldChg>
      <pc:sldChg chg="del">
        <pc:chgData name="Nane Kratzke" userId="971be13ff4ee5ef6" providerId="LiveId" clId="{5B72268D-2E1C-1647-904A-BDB8A7E7A488}" dt="2023-04-21T11:30:48.445" v="5" actId="2696"/>
        <pc:sldMkLst>
          <pc:docMk/>
          <pc:sldMk cId="4051457131" sldId="639"/>
        </pc:sldMkLst>
      </pc:sldChg>
      <pc:sldChg chg="del">
        <pc:chgData name="Nane Kratzke" userId="971be13ff4ee5ef6" providerId="LiveId" clId="{5B72268D-2E1C-1647-904A-BDB8A7E7A488}" dt="2023-04-21T11:30:48.448" v="6" actId="2696"/>
        <pc:sldMkLst>
          <pc:docMk/>
          <pc:sldMk cId="572784370" sldId="640"/>
        </pc:sldMkLst>
      </pc:sldChg>
      <pc:sldChg chg="del">
        <pc:chgData name="Nane Kratzke" userId="971be13ff4ee5ef6" providerId="LiveId" clId="{5B72268D-2E1C-1647-904A-BDB8A7E7A488}" dt="2023-04-21T11:30:48.457" v="8" actId="2696"/>
        <pc:sldMkLst>
          <pc:docMk/>
          <pc:sldMk cId="724040758" sldId="641"/>
        </pc:sldMkLst>
      </pc:sldChg>
      <pc:sldChg chg="del">
        <pc:chgData name="Nane Kratzke" userId="971be13ff4ee5ef6" providerId="LiveId" clId="{5B72268D-2E1C-1647-904A-BDB8A7E7A488}" dt="2023-04-21T11:30:48.465" v="10" actId="2696"/>
        <pc:sldMkLst>
          <pc:docMk/>
          <pc:sldMk cId="2844058527" sldId="642"/>
        </pc:sldMkLst>
      </pc:sldChg>
      <pc:sldChg chg="del">
        <pc:chgData name="Nane Kratzke" userId="971be13ff4ee5ef6" providerId="LiveId" clId="{5B72268D-2E1C-1647-904A-BDB8A7E7A488}" dt="2023-04-21T11:30:48.469" v="11" actId="2696"/>
        <pc:sldMkLst>
          <pc:docMk/>
          <pc:sldMk cId="220715142" sldId="643"/>
        </pc:sldMkLst>
      </pc:sldChg>
      <pc:sldChg chg="del">
        <pc:chgData name="Nane Kratzke" userId="971be13ff4ee5ef6" providerId="LiveId" clId="{5B72268D-2E1C-1647-904A-BDB8A7E7A488}" dt="2023-04-21T11:30:48.473" v="12" actId="2696"/>
        <pc:sldMkLst>
          <pc:docMk/>
          <pc:sldMk cId="1227874744" sldId="645"/>
        </pc:sldMkLst>
      </pc:sldChg>
      <pc:sldChg chg="del">
        <pc:chgData name="Nane Kratzke" userId="971be13ff4ee5ef6" providerId="LiveId" clId="{5B72268D-2E1C-1647-904A-BDB8A7E7A488}" dt="2023-04-21T11:30:48.477" v="13" actId="2696"/>
        <pc:sldMkLst>
          <pc:docMk/>
          <pc:sldMk cId="2996815397" sldId="646"/>
        </pc:sldMkLst>
      </pc:sldChg>
      <pc:sldChg chg="del">
        <pc:chgData name="Nane Kratzke" userId="971be13ff4ee5ef6" providerId="LiveId" clId="{5B72268D-2E1C-1647-904A-BDB8A7E7A488}" dt="2023-04-21T11:30:48.486" v="15" actId="2696"/>
        <pc:sldMkLst>
          <pc:docMk/>
          <pc:sldMk cId="709682046" sldId="647"/>
        </pc:sldMkLst>
      </pc:sldChg>
      <pc:sldChg chg="del">
        <pc:chgData name="Nane Kratzke" userId="971be13ff4ee5ef6" providerId="LiveId" clId="{5B72268D-2E1C-1647-904A-BDB8A7E7A488}" dt="2023-04-21T11:30:48.490" v="16" actId="2696"/>
        <pc:sldMkLst>
          <pc:docMk/>
          <pc:sldMk cId="1660145817" sldId="648"/>
        </pc:sldMkLst>
      </pc:sldChg>
      <pc:sldChg chg="del">
        <pc:chgData name="Nane Kratzke" userId="971be13ff4ee5ef6" providerId="LiveId" clId="{5B72268D-2E1C-1647-904A-BDB8A7E7A488}" dt="2023-04-21T11:30:48.663" v="22" actId="2696"/>
        <pc:sldMkLst>
          <pc:docMk/>
          <pc:sldMk cId="2376904790" sldId="650"/>
        </pc:sldMkLst>
      </pc:sldChg>
      <pc:sldChg chg="del">
        <pc:chgData name="Nane Kratzke" userId="971be13ff4ee5ef6" providerId="LiveId" clId="{5B72268D-2E1C-1647-904A-BDB8A7E7A488}" dt="2023-04-21T11:30:48.434" v="3" actId="2696"/>
        <pc:sldMkLst>
          <pc:docMk/>
          <pc:sldMk cId="2030412393" sldId="652"/>
        </pc:sldMkLst>
      </pc:sldChg>
      <pc:sldChg chg="del">
        <pc:chgData name="Nane Kratzke" userId="971be13ff4ee5ef6" providerId="LiveId" clId="{5B72268D-2E1C-1647-904A-BDB8A7E7A488}" dt="2023-04-21T11:30:48.670" v="23" actId="2696"/>
        <pc:sldMkLst>
          <pc:docMk/>
          <pc:sldMk cId="2402419563" sldId="655"/>
        </pc:sldMkLst>
      </pc:sldChg>
      <pc:sldChg chg="del">
        <pc:chgData name="Nane Kratzke" userId="971be13ff4ee5ef6" providerId="LiveId" clId="{5B72268D-2E1C-1647-904A-BDB8A7E7A488}" dt="2023-04-21T11:30:48.674" v="24" actId="2696"/>
        <pc:sldMkLst>
          <pc:docMk/>
          <pc:sldMk cId="2992892869" sldId="656"/>
        </pc:sldMkLst>
      </pc:sldChg>
      <pc:sldChg chg="del">
        <pc:chgData name="Nane Kratzke" userId="971be13ff4ee5ef6" providerId="LiveId" clId="{5B72268D-2E1C-1647-904A-BDB8A7E7A488}" dt="2023-04-21T11:30:48.691" v="26" actId="2696"/>
        <pc:sldMkLst>
          <pc:docMk/>
          <pc:sldMk cId="2099096090" sldId="657"/>
        </pc:sldMkLst>
      </pc:sldChg>
      <pc:sldChg chg="del">
        <pc:chgData name="Nane Kratzke" userId="971be13ff4ee5ef6" providerId="LiveId" clId="{5B72268D-2E1C-1647-904A-BDB8A7E7A488}" dt="2023-04-21T11:30:48.708" v="28" actId="2696"/>
        <pc:sldMkLst>
          <pc:docMk/>
          <pc:sldMk cId="337809395" sldId="658"/>
        </pc:sldMkLst>
      </pc:sldChg>
      <pc:sldChg chg="del">
        <pc:chgData name="Nane Kratzke" userId="971be13ff4ee5ef6" providerId="LiveId" clId="{5B72268D-2E1C-1647-904A-BDB8A7E7A488}" dt="2023-04-21T11:30:48.711" v="29" actId="2696"/>
        <pc:sldMkLst>
          <pc:docMk/>
          <pc:sldMk cId="226290263" sldId="659"/>
        </pc:sldMkLst>
      </pc:sldChg>
      <pc:sldChg chg="del">
        <pc:chgData name="Nane Kratzke" userId="971be13ff4ee5ef6" providerId="LiveId" clId="{5B72268D-2E1C-1647-904A-BDB8A7E7A488}" dt="2023-04-21T11:30:48.430" v="2" actId="2696"/>
        <pc:sldMkLst>
          <pc:docMk/>
          <pc:sldMk cId="1351209399" sldId="663"/>
        </pc:sldMkLst>
      </pc:sldChg>
      <pc:sldChg chg="del">
        <pc:chgData name="Nane Kratzke" userId="971be13ff4ee5ef6" providerId="LiveId" clId="{5B72268D-2E1C-1647-904A-BDB8A7E7A488}" dt="2023-04-21T11:30:48.751" v="33" actId="2696"/>
        <pc:sldMkLst>
          <pc:docMk/>
          <pc:sldMk cId="2676084418" sldId="664"/>
        </pc:sldMkLst>
      </pc:sldChg>
      <pc:sldChg chg="del">
        <pc:chgData name="Nane Kratzke" userId="971be13ff4ee5ef6" providerId="LiveId" clId="{5B72268D-2E1C-1647-904A-BDB8A7E7A488}" dt="2023-04-21T11:30:48.763" v="34" actId="2696"/>
        <pc:sldMkLst>
          <pc:docMk/>
          <pc:sldMk cId="1866747844" sldId="665"/>
        </pc:sldMkLst>
      </pc:sldChg>
      <pc:sldChg chg="del">
        <pc:chgData name="Nane Kratzke" userId="971be13ff4ee5ef6" providerId="LiveId" clId="{5B72268D-2E1C-1647-904A-BDB8A7E7A488}" dt="2023-04-21T11:30:48.776" v="35" actId="2696"/>
        <pc:sldMkLst>
          <pc:docMk/>
          <pc:sldMk cId="405582942" sldId="666"/>
        </pc:sldMkLst>
      </pc:sldChg>
      <pc:sldChg chg="del">
        <pc:chgData name="Nane Kratzke" userId="971be13ff4ee5ef6" providerId="LiveId" clId="{5B72268D-2E1C-1647-904A-BDB8A7E7A488}" dt="2023-04-21T11:30:48.788" v="36" actId="2696"/>
        <pc:sldMkLst>
          <pc:docMk/>
          <pc:sldMk cId="3075576077" sldId="667"/>
        </pc:sldMkLst>
      </pc:sldChg>
      <pc:sldChg chg="del">
        <pc:chgData name="Nane Kratzke" userId="971be13ff4ee5ef6" providerId="LiveId" clId="{5B72268D-2E1C-1647-904A-BDB8A7E7A488}" dt="2023-04-21T11:30:48.814" v="37" actId="2696"/>
        <pc:sldMkLst>
          <pc:docMk/>
          <pc:sldMk cId="550120220" sldId="668"/>
        </pc:sldMkLst>
      </pc:sldChg>
      <pc:sldChg chg="del">
        <pc:chgData name="Nane Kratzke" userId="971be13ff4ee5ef6" providerId="LiveId" clId="{5B72268D-2E1C-1647-904A-BDB8A7E7A488}" dt="2023-04-21T11:30:48.876" v="38" actId="2696"/>
        <pc:sldMkLst>
          <pc:docMk/>
          <pc:sldMk cId="715370830" sldId="669"/>
        </pc:sldMkLst>
      </pc:sldChg>
      <pc:sldChg chg="del">
        <pc:chgData name="Nane Kratzke" userId="971be13ff4ee5ef6" providerId="LiveId" clId="{5B72268D-2E1C-1647-904A-BDB8A7E7A488}" dt="2023-04-21T11:30:48.917" v="39" actId="2696"/>
        <pc:sldMkLst>
          <pc:docMk/>
          <pc:sldMk cId="421120493" sldId="670"/>
        </pc:sldMkLst>
      </pc:sldChg>
      <pc:sldChg chg="del">
        <pc:chgData name="Nane Kratzke" userId="971be13ff4ee5ef6" providerId="LiveId" clId="{5B72268D-2E1C-1647-904A-BDB8A7E7A488}" dt="2023-04-21T11:30:48.938" v="40" actId="2696"/>
        <pc:sldMkLst>
          <pc:docMk/>
          <pc:sldMk cId="909813636" sldId="671"/>
        </pc:sldMkLst>
      </pc:sldChg>
      <pc:sldChg chg="del">
        <pc:chgData name="Nane Kratzke" userId="971be13ff4ee5ef6" providerId="LiveId" clId="{5B72268D-2E1C-1647-904A-BDB8A7E7A488}" dt="2023-04-21T11:30:48.704" v="27" actId="2696"/>
        <pc:sldMkLst>
          <pc:docMk/>
          <pc:sldMk cId="2606628758" sldId="672"/>
        </pc:sldMkLst>
      </pc:sldChg>
      <pc:sldChg chg="del">
        <pc:chgData name="Nane Kratzke" userId="971be13ff4ee5ef6" providerId="LiveId" clId="{5B72268D-2E1C-1647-904A-BDB8A7E7A488}" dt="2023-04-21T11:30:48.687" v="25" actId="2696"/>
        <pc:sldMkLst>
          <pc:docMk/>
          <pc:sldMk cId="722922983" sldId="673"/>
        </pc:sldMkLst>
      </pc:sldChg>
      <pc:sldChg chg="del">
        <pc:chgData name="Nane Kratzke" userId="971be13ff4ee5ef6" providerId="LiveId" clId="{5B72268D-2E1C-1647-904A-BDB8A7E7A488}" dt="2023-04-21T11:30:48.723" v="30" actId="2696"/>
        <pc:sldMkLst>
          <pc:docMk/>
          <pc:sldMk cId="3378512181" sldId="674"/>
        </pc:sldMkLst>
      </pc:sldChg>
      <pc:sldChg chg="del">
        <pc:chgData name="Nane Kratzke" userId="971be13ff4ee5ef6" providerId="LiveId" clId="{5B72268D-2E1C-1647-904A-BDB8A7E7A488}" dt="2023-04-21T11:30:48.737" v="31" actId="2696"/>
        <pc:sldMkLst>
          <pc:docMk/>
          <pc:sldMk cId="52105348" sldId="675"/>
        </pc:sldMkLst>
      </pc:sldChg>
      <pc:sldChg chg="del">
        <pc:chgData name="Nane Kratzke" userId="971be13ff4ee5ef6" providerId="LiveId" clId="{5B72268D-2E1C-1647-904A-BDB8A7E7A488}" dt="2023-04-21T11:30:48.311" v="0" actId="2696"/>
        <pc:sldMkLst>
          <pc:docMk/>
          <pc:sldMk cId="4201554097" sldId="687"/>
        </pc:sldMkLst>
      </pc:sldChg>
      <pc:sldChg chg="del">
        <pc:chgData name="Nane Kratzke" userId="971be13ff4ee5ef6" providerId="LiveId" clId="{5B72268D-2E1C-1647-904A-BDB8A7E7A488}" dt="2023-04-21T11:30:48.426" v="1" actId="2696"/>
        <pc:sldMkLst>
          <pc:docMk/>
          <pc:sldMk cId="2471897362" sldId="688"/>
        </pc:sldMkLst>
      </pc:sldChg>
      <pc:sldChg chg="del">
        <pc:chgData name="Nane Kratzke" userId="971be13ff4ee5ef6" providerId="LiveId" clId="{5B72268D-2E1C-1647-904A-BDB8A7E7A488}" dt="2023-04-21T11:30:48.544" v="19" actId="2696"/>
        <pc:sldMkLst>
          <pc:docMk/>
          <pc:sldMk cId="1939699786" sldId="690"/>
        </pc:sldMkLst>
      </pc:sldChg>
      <pc:sldChg chg="del">
        <pc:chgData name="Nane Kratzke" userId="971be13ff4ee5ef6" providerId="LiveId" clId="{5B72268D-2E1C-1647-904A-BDB8A7E7A488}" dt="2023-04-21T11:30:48.655" v="20" actId="2696"/>
        <pc:sldMkLst>
          <pc:docMk/>
          <pc:sldMk cId="3877506778" sldId="691"/>
        </pc:sldMkLst>
      </pc:sldChg>
      <pc:sldChg chg="del">
        <pc:chgData name="Nane Kratzke" userId="971be13ff4ee5ef6" providerId="LiveId" clId="{5B72268D-2E1C-1647-904A-BDB8A7E7A488}" dt="2023-04-21T11:30:48.659" v="21" actId="2696"/>
        <pc:sldMkLst>
          <pc:docMk/>
          <pc:sldMk cId="1571616963" sldId="692"/>
        </pc:sldMkLst>
      </pc:sldChg>
      <pc:sldChg chg="del">
        <pc:chgData name="Nane Kratzke" userId="971be13ff4ee5ef6" providerId="LiveId" clId="{5B72268D-2E1C-1647-904A-BDB8A7E7A488}" dt="2023-04-21T11:30:48.494" v="17" actId="2696"/>
        <pc:sldMkLst>
          <pc:docMk/>
          <pc:sldMk cId="3848309908" sldId="693"/>
        </pc:sldMkLst>
      </pc:sldChg>
      <pc:sldChg chg="del">
        <pc:chgData name="Nane Kratzke" userId="971be13ff4ee5ef6" providerId="LiveId" clId="{5B72268D-2E1C-1647-904A-BDB8A7E7A488}" dt="2023-04-21T11:30:48.453" v="7" actId="2696"/>
        <pc:sldMkLst>
          <pc:docMk/>
          <pc:sldMk cId="2331823397" sldId="694"/>
        </pc:sldMkLst>
      </pc:sldChg>
      <pc:sldChg chg="del">
        <pc:chgData name="Nane Kratzke" userId="971be13ff4ee5ef6" providerId="LiveId" clId="{5B72268D-2E1C-1647-904A-BDB8A7E7A488}" dt="2023-04-21T11:30:48.461" v="9" actId="2696"/>
        <pc:sldMkLst>
          <pc:docMk/>
          <pc:sldMk cId="2320375006" sldId="695"/>
        </pc:sldMkLst>
      </pc:sldChg>
      <pc:sldChg chg="del">
        <pc:chgData name="Nane Kratzke" userId="971be13ff4ee5ef6" providerId="LiveId" clId="{5B72268D-2E1C-1647-904A-BDB8A7E7A488}" dt="2023-04-21T11:30:48.481" v="14" actId="2696"/>
        <pc:sldMkLst>
          <pc:docMk/>
          <pc:sldMk cId="223319797" sldId="696"/>
        </pc:sldMkLst>
      </pc:sldChg>
      <pc:sldChg chg="del">
        <pc:chgData name="Nane Kratzke" userId="971be13ff4ee5ef6" providerId="LiveId" clId="{5B72268D-2E1C-1647-904A-BDB8A7E7A488}" dt="2023-04-21T11:30:48.540" v="18" actId="2696"/>
        <pc:sldMkLst>
          <pc:docMk/>
          <pc:sldMk cId="4136005602" sldId="699"/>
        </pc:sldMkLst>
      </pc:sldChg>
    </pc:docChg>
  </pc:docChgLst>
  <pc:docChgLst>
    <pc:chgData name="Nane Kratzke" userId="971be13ff4ee5ef6" providerId="LiveId" clId="{DBA2047E-23FF-A64D-B3A2-97B732E25CDB}"/>
    <pc:docChg chg="addSld delSld modSld">
      <pc:chgData name="Nane Kratzke" userId="971be13ff4ee5ef6" providerId="LiveId" clId="{DBA2047E-23FF-A64D-B3A2-97B732E25CDB}" dt="2023-12-12T07:03:51.131" v="1" actId="2696"/>
      <pc:docMkLst>
        <pc:docMk/>
      </pc:docMkLst>
      <pc:sldChg chg="add">
        <pc:chgData name="Nane Kratzke" userId="971be13ff4ee5ef6" providerId="LiveId" clId="{DBA2047E-23FF-A64D-B3A2-97B732E25CDB}" dt="2023-12-12T07:03:48.898" v="0"/>
        <pc:sldMkLst>
          <pc:docMk/>
          <pc:sldMk cId="4294744275" sldId="681"/>
        </pc:sldMkLst>
      </pc:sldChg>
      <pc:sldChg chg="del">
        <pc:chgData name="Nane Kratzke" userId="971be13ff4ee5ef6" providerId="LiveId" clId="{DBA2047E-23FF-A64D-B3A2-97B732E25CDB}" dt="2023-12-12T07:03:51.131" v="1" actId="2696"/>
        <pc:sldMkLst>
          <pc:docMk/>
          <pc:sldMk cId="1147199633" sldId="683"/>
        </pc:sldMkLst>
      </pc:sldChg>
      <pc:sldChg chg="add">
        <pc:chgData name="Nane Kratzke" userId="971be13ff4ee5ef6" providerId="LiveId" clId="{DBA2047E-23FF-A64D-B3A2-97B732E25CDB}" dt="2023-12-12T07:03:48.898" v="0"/>
        <pc:sldMkLst>
          <pc:docMk/>
          <pc:sldMk cId="950456830" sldId="74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umsplatzhalter 9">
            <a:extLst>
              <a:ext uri="{FF2B5EF4-FFF2-40B4-BE49-F238E27FC236}">
                <a16:creationId xmlns:a16="http://schemas.microsoft.com/office/drawing/2014/main" id="{13A86BB9-B3F9-474E-87A0-11A89C69F297}"/>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A7FC5883-183D-0049-9D06-740DAD938BBC}" type="datetimeFigureOut">
              <a:rPr lang="de-DE" smtClean="0"/>
              <a:t>12.12.23</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pPr rtl="0"/>
            <a:r>
              <a:rPr lang="de-DE" noProof="0"/>
              <a:t>Handout: Cloud-native Programmierung</a:t>
            </a:r>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pPr rtl="0"/>
            <a:fld id="{85FC7E99-EFD6-0545-A774-31EEA6BAD7BB}" type="datetime1">
              <a:rPr lang="de-DE" noProof="0" smtClean="0"/>
              <a:t>12.12.23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r>
              <a:rPr lang="de-DE" noProof="0"/>
              <a:t>Prof. Dr. Nane Kratzke, TH-Lübeck</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906774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949300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199301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9" name="Grafik 8">
            <a:extLst>
              <a:ext uri="{FF2B5EF4-FFF2-40B4-BE49-F238E27FC236}">
                <a16:creationId xmlns:a16="http://schemas.microsoft.com/office/drawing/2014/main" id="{838980F2-9D42-894C-B8D9-BC4C3D023B9B}"/>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1AD0E4CD-67DD-3041-8AA5-A89C314B188F}"/>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CCF90B93-CD41-E84D-ABEF-FB90A6B1AD2A}"/>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f"/><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G"/><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Domain Driven Design</a:t>
            </a:r>
          </a:p>
          <a:p>
            <a:pPr>
              <a:spcBef>
                <a:spcPts val="0"/>
              </a:spcBef>
            </a:pPr>
            <a:r>
              <a:rPr lang="en-US" dirty="0">
                <a:latin typeface="+mj-lt"/>
              </a:rPr>
              <a:t>(3) </a:t>
            </a:r>
            <a:r>
              <a:rPr lang="en-US" dirty="0" err="1">
                <a:latin typeface="+mj-lt"/>
              </a:rPr>
              <a:t>Strategisches</a:t>
            </a:r>
            <a:r>
              <a:rPr lang="en-US" dirty="0">
                <a:latin typeface="+mj-lt"/>
              </a:rPr>
              <a:t> Design</a:t>
            </a:r>
          </a:p>
          <a:p>
            <a:pPr>
              <a:spcBef>
                <a:spcPts val="0"/>
              </a:spcBef>
            </a:pPr>
            <a:r>
              <a:rPr lang="en-US" dirty="0">
                <a:latin typeface="+mj-lt"/>
              </a:rPr>
              <a:t>      Bounded Contexts + Context Mapping</a:t>
            </a: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pic>
        <p:nvPicPr>
          <p:cNvPr id="4" name="Grafik 3">
            <a:extLst>
              <a:ext uri="{FF2B5EF4-FFF2-40B4-BE49-F238E27FC236}">
                <a16:creationId xmlns:a16="http://schemas.microsoft.com/office/drawing/2014/main" id="{089FC6AD-D7A7-316C-CEEE-0B48BBC591AD}"/>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rot="21045585">
            <a:off x="8615735" y="4785478"/>
            <a:ext cx="1752410" cy="13143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142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44AE79-8FC7-ED45-A029-604C9722ADBE}"/>
              </a:ext>
            </a:extLst>
          </p:cNvPr>
          <p:cNvSpPr>
            <a:spLocks noGrp="1"/>
          </p:cNvSpPr>
          <p:nvPr>
            <p:ph type="title"/>
          </p:nvPr>
        </p:nvSpPr>
        <p:spPr/>
        <p:txBody>
          <a:bodyPr/>
          <a:lstStyle/>
          <a:p>
            <a:r>
              <a:rPr lang="de-DE" dirty="0" err="1"/>
              <a:t>Context</a:t>
            </a:r>
            <a:r>
              <a:rPr lang="de-DE" dirty="0"/>
              <a:t>  Mapping</a:t>
            </a:r>
          </a:p>
        </p:txBody>
      </p:sp>
      <p:sp>
        <p:nvSpPr>
          <p:cNvPr id="3" name="Textplatzhalter 2">
            <a:extLst>
              <a:ext uri="{FF2B5EF4-FFF2-40B4-BE49-F238E27FC236}">
                <a16:creationId xmlns:a16="http://schemas.microsoft.com/office/drawing/2014/main" id="{7FCE220D-1D44-2242-95C2-C1E4B09E4A73}"/>
              </a:ext>
            </a:extLst>
          </p:cNvPr>
          <p:cNvSpPr>
            <a:spLocks noGrp="1"/>
          </p:cNvSpPr>
          <p:nvPr>
            <p:ph type="body" sz="quarter" idx="32"/>
          </p:nvPr>
        </p:nvSpPr>
        <p:spPr/>
        <p:txBody>
          <a:bodyPr/>
          <a:lstStyle/>
          <a:p>
            <a:r>
              <a:rPr lang="de-DE" dirty="0"/>
              <a:t>Relationen zwischen </a:t>
            </a:r>
            <a:r>
              <a:rPr lang="de-DE" dirty="0" err="1"/>
              <a:t>Bounded</a:t>
            </a:r>
            <a:r>
              <a:rPr lang="de-DE" dirty="0"/>
              <a:t> </a:t>
            </a:r>
            <a:r>
              <a:rPr lang="de-DE" dirty="0" err="1"/>
              <a:t>Contexts</a:t>
            </a:r>
            <a:endParaRPr lang="de-DE" dirty="0"/>
          </a:p>
        </p:txBody>
      </p:sp>
      <p:sp>
        <p:nvSpPr>
          <p:cNvPr id="4" name="Foliennummernplatzhalter 3">
            <a:extLst>
              <a:ext uri="{FF2B5EF4-FFF2-40B4-BE49-F238E27FC236}">
                <a16:creationId xmlns:a16="http://schemas.microsoft.com/office/drawing/2014/main" id="{B1166306-8DE7-AA4B-A740-F4A90256AE21}"/>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sp>
        <p:nvSpPr>
          <p:cNvPr id="5" name="Rechteck 4">
            <a:extLst>
              <a:ext uri="{FF2B5EF4-FFF2-40B4-BE49-F238E27FC236}">
                <a16:creationId xmlns:a16="http://schemas.microsoft.com/office/drawing/2014/main" id="{1A9EBF4E-9D36-054D-9ECC-58A521DE9537}"/>
              </a:ext>
            </a:extLst>
          </p:cNvPr>
          <p:cNvSpPr/>
          <p:nvPr/>
        </p:nvSpPr>
        <p:spPr>
          <a:xfrm>
            <a:off x="431801" y="1512000"/>
            <a:ext cx="4529082" cy="5078313"/>
          </a:xfrm>
          <a:prstGeom prst="rect">
            <a:avLst/>
          </a:prstGeom>
        </p:spPr>
        <p:txBody>
          <a:bodyPr wrap="square">
            <a:spAutoFit/>
          </a:bodyPr>
          <a:lstStyle/>
          <a:p>
            <a:r>
              <a:rPr lang="de-DE" dirty="0"/>
              <a:t>Modelle in verschiedenen </a:t>
            </a:r>
            <a:r>
              <a:rPr lang="de-DE" dirty="0" err="1"/>
              <a:t>Bounded</a:t>
            </a:r>
            <a:r>
              <a:rPr lang="de-DE" dirty="0"/>
              <a:t> </a:t>
            </a:r>
            <a:r>
              <a:rPr lang="de-DE" dirty="0" err="1"/>
              <a:t>Contexts</a:t>
            </a:r>
            <a:r>
              <a:rPr lang="de-DE" dirty="0"/>
              <a:t> können unabhängig voneinander entwickelt und implementiert werden. </a:t>
            </a:r>
            <a:r>
              <a:rPr lang="de-DE" dirty="0" err="1"/>
              <a:t>Bounded</a:t>
            </a:r>
            <a:r>
              <a:rPr lang="de-DE" dirty="0"/>
              <a:t> </a:t>
            </a:r>
            <a:r>
              <a:rPr lang="de-DE" dirty="0" err="1"/>
              <a:t>Contexts</a:t>
            </a:r>
            <a:r>
              <a:rPr lang="de-DE" dirty="0"/>
              <a:t> sind also nicht isoliert,  da ein System nicht aus unabhängigen Komponenten aufgebaut werden kann; die Komponenten müssen miteinander interagieren, um die übergreifenden Systemziele zu erreichen. </a:t>
            </a:r>
          </a:p>
          <a:p>
            <a:endParaRPr lang="de-DE" dirty="0"/>
          </a:p>
          <a:p>
            <a:r>
              <a:rPr lang="de-DE" dirty="0"/>
              <a:t>Dies gilt natürlich auch für </a:t>
            </a:r>
            <a:r>
              <a:rPr lang="de-DE" dirty="0" err="1"/>
              <a:t>Bounded</a:t>
            </a:r>
            <a:r>
              <a:rPr lang="de-DE" dirty="0"/>
              <a:t> </a:t>
            </a:r>
            <a:r>
              <a:rPr lang="de-DE" dirty="0" err="1"/>
              <a:t>Contexts</a:t>
            </a:r>
            <a:r>
              <a:rPr lang="de-DE" dirty="0"/>
              <a:t>. Obwohl sich ihre Implementierungen unabhängig voneinander entwickeln können sollen, müssen sie miteinander integriert werden. Infolgedessen wird es immer Berührungspunkte geben, die als Verträge bezeichnet werden.</a:t>
            </a:r>
          </a:p>
          <a:p>
            <a:endParaRPr lang="de-DE" dirty="0"/>
          </a:p>
        </p:txBody>
      </p:sp>
      <p:sp>
        <p:nvSpPr>
          <p:cNvPr id="6" name="Rechteck 5">
            <a:extLst>
              <a:ext uri="{FF2B5EF4-FFF2-40B4-BE49-F238E27FC236}">
                <a16:creationId xmlns:a16="http://schemas.microsoft.com/office/drawing/2014/main" id="{E41EB4FA-4F91-D84A-A710-E6BB63ABDFA4}"/>
              </a:ext>
            </a:extLst>
          </p:cNvPr>
          <p:cNvSpPr/>
          <p:nvPr/>
        </p:nvSpPr>
        <p:spPr>
          <a:xfrm>
            <a:off x="5213132" y="1512000"/>
            <a:ext cx="4416785" cy="4969016"/>
          </a:xfrm>
          <a:prstGeom prst="rect">
            <a:avLst/>
          </a:prstGeom>
          <a:solidFill>
            <a:schemeClr val="accent5"/>
          </a:solidFill>
          <a:effectLst>
            <a:outerShdw blurRad="50800" dist="38100" dir="2700000" algn="tl" rotWithShape="0">
              <a:prstClr val="black">
                <a:alpha val="40000"/>
              </a:prstClr>
            </a:outerShdw>
          </a:effectLst>
        </p:spPr>
        <p:txBody>
          <a:bodyPr wrap="square" lIns="144000" tIns="144000" rIns="144000" bIns="144000">
            <a:spAutoFit/>
          </a:bodyPr>
          <a:lstStyle/>
          <a:p>
            <a:r>
              <a:rPr lang="de-DE" sz="1600" b="1" i="1" dirty="0">
                <a:solidFill>
                  <a:schemeClr val="bg1"/>
                </a:solidFill>
              </a:rPr>
              <a:t>Beziehungen zwischen </a:t>
            </a:r>
            <a:r>
              <a:rPr lang="de-DE" sz="1600" b="1" i="1" dirty="0" err="1">
                <a:solidFill>
                  <a:schemeClr val="bg1"/>
                </a:solidFill>
              </a:rPr>
              <a:t>Bounded</a:t>
            </a:r>
            <a:r>
              <a:rPr lang="de-DE" sz="1600" b="1" i="1" dirty="0">
                <a:solidFill>
                  <a:schemeClr val="bg1"/>
                </a:solidFill>
              </a:rPr>
              <a:t> </a:t>
            </a:r>
            <a:r>
              <a:rPr lang="de-DE" sz="1600" b="1" i="1" dirty="0" err="1">
                <a:solidFill>
                  <a:schemeClr val="bg1"/>
                </a:solidFill>
              </a:rPr>
              <a:t>Contexts</a:t>
            </a:r>
            <a:endParaRPr lang="de-DE" sz="1600" b="1" i="1" dirty="0">
              <a:solidFill>
                <a:schemeClr val="bg1"/>
              </a:solidFill>
            </a:endParaRPr>
          </a:p>
          <a:p>
            <a:endParaRPr lang="de-DE" sz="1600" dirty="0">
              <a:solidFill>
                <a:schemeClr val="bg1"/>
              </a:solidFill>
            </a:endParaRPr>
          </a:p>
          <a:p>
            <a:r>
              <a:rPr lang="de-DE" sz="1600" dirty="0">
                <a:solidFill>
                  <a:schemeClr val="bg1"/>
                </a:solidFill>
              </a:rPr>
              <a:t>Zwei </a:t>
            </a:r>
            <a:r>
              <a:rPr lang="de-DE" sz="1600" dirty="0" err="1">
                <a:solidFill>
                  <a:schemeClr val="bg1"/>
                </a:solidFill>
              </a:rPr>
              <a:t>Bounded</a:t>
            </a:r>
            <a:r>
              <a:rPr lang="de-DE" sz="1600" dirty="0">
                <a:solidFill>
                  <a:schemeClr val="bg1"/>
                </a:solidFill>
              </a:rPr>
              <a:t> </a:t>
            </a:r>
            <a:r>
              <a:rPr lang="de-DE" sz="1600" dirty="0" err="1">
                <a:solidFill>
                  <a:schemeClr val="bg1"/>
                </a:solidFill>
              </a:rPr>
              <a:t>Contexts</a:t>
            </a:r>
            <a:r>
              <a:rPr lang="de-DE" sz="1600" dirty="0">
                <a:solidFill>
                  <a:schemeClr val="bg1"/>
                </a:solidFill>
              </a:rPr>
              <a:t> verwenden per Definition unterschiedliche </a:t>
            </a:r>
            <a:r>
              <a:rPr lang="de-DE" sz="1600" dirty="0" err="1">
                <a:solidFill>
                  <a:schemeClr val="bg1"/>
                </a:solidFill>
              </a:rPr>
              <a:t>Ubiquitous</a:t>
            </a:r>
            <a:r>
              <a:rPr lang="de-DE" sz="1600" dirty="0">
                <a:solidFill>
                  <a:schemeClr val="bg1"/>
                </a:solidFill>
              </a:rPr>
              <a:t> </a:t>
            </a:r>
            <a:r>
              <a:rPr lang="de-DE" sz="1600" dirty="0" err="1">
                <a:solidFill>
                  <a:schemeClr val="bg1"/>
                </a:solidFill>
              </a:rPr>
              <a:t>Languages</a:t>
            </a:r>
            <a:r>
              <a:rPr lang="de-DE" sz="1600" dirty="0">
                <a:solidFill>
                  <a:schemeClr val="bg1"/>
                </a:solidFill>
              </a:rPr>
              <a:t>. Welche Sprache soll für die Integration also verwendet werden? Diese Integrationsbelange sollten beim Entwurf der Lösung berücksichtigt werden.</a:t>
            </a:r>
          </a:p>
          <a:p>
            <a:endParaRPr lang="de-DE" sz="1600" dirty="0">
              <a:solidFill>
                <a:schemeClr val="bg1"/>
              </a:solidFill>
            </a:endParaRPr>
          </a:p>
          <a:p>
            <a:r>
              <a:rPr lang="de-DE" sz="1600" dirty="0">
                <a:solidFill>
                  <a:schemeClr val="bg1"/>
                </a:solidFill>
              </a:rPr>
              <a:t>Hierfür gibt es Domain-</a:t>
            </a:r>
            <a:r>
              <a:rPr lang="de-DE" sz="1600" dirty="0" err="1">
                <a:solidFill>
                  <a:schemeClr val="bg1"/>
                </a:solidFill>
              </a:rPr>
              <a:t>Driven</a:t>
            </a:r>
            <a:r>
              <a:rPr lang="de-DE" sz="1600" dirty="0">
                <a:solidFill>
                  <a:schemeClr val="bg1"/>
                </a:solidFill>
              </a:rPr>
              <a:t> </a:t>
            </a:r>
            <a:r>
              <a:rPr lang="de-DE" sz="1600" dirty="0" err="1">
                <a:solidFill>
                  <a:schemeClr val="bg1"/>
                </a:solidFill>
              </a:rPr>
              <a:t>Design's</a:t>
            </a:r>
            <a:r>
              <a:rPr lang="de-DE" sz="1600" dirty="0">
                <a:solidFill>
                  <a:schemeClr val="bg1"/>
                </a:solidFill>
              </a:rPr>
              <a:t> Patterns zur Handhabe von Beziehungen und Integrationen zwischen </a:t>
            </a:r>
            <a:r>
              <a:rPr lang="de-DE" sz="1600" dirty="0" err="1">
                <a:solidFill>
                  <a:schemeClr val="bg1"/>
                </a:solidFill>
              </a:rPr>
              <a:t>Bounded</a:t>
            </a:r>
            <a:r>
              <a:rPr lang="de-DE" sz="1600" dirty="0">
                <a:solidFill>
                  <a:schemeClr val="bg1"/>
                </a:solidFill>
              </a:rPr>
              <a:t> </a:t>
            </a:r>
            <a:r>
              <a:rPr lang="de-DE" sz="1600" dirty="0" err="1">
                <a:solidFill>
                  <a:schemeClr val="bg1"/>
                </a:solidFill>
              </a:rPr>
              <a:t>Contexts</a:t>
            </a:r>
            <a:r>
              <a:rPr lang="de-DE" sz="1600" dirty="0">
                <a:solidFill>
                  <a:schemeClr val="bg1"/>
                </a:solidFill>
              </a:rPr>
              <a:t>. Diese Pattern werden meist in drei Gruppen unterteilt, die jeweils eine Art der Teamzusammenarbeit repräsentieren: </a:t>
            </a:r>
          </a:p>
          <a:p>
            <a:endParaRPr lang="de-DE" sz="1600" dirty="0">
              <a:solidFill>
                <a:schemeClr val="bg1"/>
              </a:solidFill>
            </a:endParaRPr>
          </a:p>
          <a:p>
            <a:pPr marL="285750" indent="-285750">
              <a:buFont typeface="Arial" panose="020B0604020202020204" pitchFamily="34" charset="0"/>
              <a:buChar char="•"/>
            </a:pPr>
            <a:r>
              <a:rPr lang="de-DE" sz="1600" dirty="0">
                <a:solidFill>
                  <a:schemeClr val="bg1"/>
                </a:solidFill>
              </a:rPr>
              <a:t>Kooperation</a:t>
            </a:r>
          </a:p>
          <a:p>
            <a:pPr marL="285750" indent="-285750">
              <a:buFont typeface="Arial" panose="020B0604020202020204" pitchFamily="34" charset="0"/>
              <a:buChar char="•"/>
            </a:pPr>
            <a:r>
              <a:rPr lang="de-DE" sz="1600" dirty="0">
                <a:solidFill>
                  <a:schemeClr val="bg1"/>
                </a:solidFill>
              </a:rPr>
              <a:t>Customer-</a:t>
            </a:r>
            <a:r>
              <a:rPr lang="de-DE" sz="1600" dirty="0" err="1">
                <a:solidFill>
                  <a:schemeClr val="bg1"/>
                </a:solidFill>
              </a:rPr>
              <a:t>Supplier</a:t>
            </a:r>
            <a:endParaRPr lang="de-DE" sz="1600" dirty="0">
              <a:solidFill>
                <a:schemeClr val="bg1"/>
              </a:solidFill>
            </a:endParaRPr>
          </a:p>
          <a:p>
            <a:pPr marL="285750" indent="-285750">
              <a:buFont typeface="Arial" panose="020B0604020202020204" pitchFamily="34" charset="0"/>
              <a:buChar char="•"/>
            </a:pPr>
            <a:r>
              <a:rPr lang="de-DE" sz="1600" dirty="0">
                <a:solidFill>
                  <a:schemeClr val="bg1"/>
                </a:solidFill>
              </a:rPr>
              <a:t>Separate </a:t>
            </a:r>
            <a:r>
              <a:rPr lang="de-DE" sz="1600" dirty="0" err="1">
                <a:solidFill>
                  <a:schemeClr val="bg1"/>
                </a:solidFill>
              </a:rPr>
              <a:t>Ways</a:t>
            </a:r>
            <a:endParaRPr lang="de-DE" sz="1600" dirty="0">
              <a:solidFill>
                <a:schemeClr val="bg1"/>
              </a:solidFill>
            </a:endParaRPr>
          </a:p>
        </p:txBody>
      </p:sp>
    </p:spTree>
    <p:extLst>
      <p:ext uri="{BB962C8B-B14F-4D97-AF65-F5344CB8AC3E}">
        <p14:creationId xmlns:p14="http://schemas.microsoft.com/office/powerpoint/2010/main" val="1914478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44AE79-8FC7-ED45-A029-604C9722ADBE}"/>
              </a:ext>
            </a:extLst>
          </p:cNvPr>
          <p:cNvSpPr>
            <a:spLocks noGrp="1"/>
          </p:cNvSpPr>
          <p:nvPr>
            <p:ph type="title"/>
          </p:nvPr>
        </p:nvSpPr>
        <p:spPr/>
        <p:txBody>
          <a:bodyPr/>
          <a:lstStyle/>
          <a:p>
            <a:r>
              <a:rPr lang="de-DE" dirty="0" err="1"/>
              <a:t>Context</a:t>
            </a:r>
            <a:r>
              <a:rPr lang="de-DE" dirty="0"/>
              <a:t>  Mapping</a:t>
            </a:r>
          </a:p>
        </p:txBody>
      </p:sp>
      <p:sp>
        <p:nvSpPr>
          <p:cNvPr id="3" name="Textplatzhalter 2">
            <a:extLst>
              <a:ext uri="{FF2B5EF4-FFF2-40B4-BE49-F238E27FC236}">
                <a16:creationId xmlns:a16="http://schemas.microsoft.com/office/drawing/2014/main" id="{7FCE220D-1D44-2242-95C2-C1E4B09E4A73}"/>
              </a:ext>
            </a:extLst>
          </p:cNvPr>
          <p:cNvSpPr>
            <a:spLocks noGrp="1"/>
          </p:cNvSpPr>
          <p:nvPr>
            <p:ph type="body" sz="quarter" idx="32"/>
          </p:nvPr>
        </p:nvSpPr>
        <p:spPr/>
        <p:txBody>
          <a:bodyPr/>
          <a:lstStyle/>
          <a:p>
            <a:r>
              <a:rPr lang="de-DE" dirty="0" err="1"/>
              <a:t>Cooperation</a:t>
            </a:r>
            <a:r>
              <a:rPr lang="de-DE" dirty="0"/>
              <a:t> Patterns</a:t>
            </a:r>
          </a:p>
        </p:txBody>
      </p:sp>
      <p:sp>
        <p:nvSpPr>
          <p:cNvPr id="4" name="Foliennummernplatzhalter 3">
            <a:extLst>
              <a:ext uri="{FF2B5EF4-FFF2-40B4-BE49-F238E27FC236}">
                <a16:creationId xmlns:a16="http://schemas.microsoft.com/office/drawing/2014/main" id="{B1166306-8DE7-AA4B-A740-F4A90256AE21}"/>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sp>
        <p:nvSpPr>
          <p:cNvPr id="5" name="Rechteck 4">
            <a:extLst>
              <a:ext uri="{FF2B5EF4-FFF2-40B4-BE49-F238E27FC236}">
                <a16:creationId xmlns:a16="http://schemas.microsoft.com/office/drawing/2014/main" id="{1A9EBF4E-9D36-054D-9ECC-58A521DE9537}"/>
              </a:ext>
            </a:extLst>
          </p:cNvPr>
          <p:cNvSpPr/>
          <p:nvPr/>
        </p:nvSpPr>
        <p:spPr>
          <a:xfrm>
            <a:off x="431801" y="1628993"/>
            <a:ext cx="4529082" cy="4201150"/>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dirty="0"/>
              <a:t>Kooperationsmuster beziehen sich auf </a:t>
            </a:r>
            <a:r>
              <a:rPr lang="de-DE" dirty="0" err="1"/>
              <a:t>Bounded</a:t>
            </a:r>
            <a:r>
              <a:rPr lang="de-DE" dirty="0"/>
              <a:t> </a:t>
            </a:r>
            <a:r>
              <a:rPr lang="de-DE" dirty="0" err="1"/>
              <a:t>Contexts</a:t>
            </a:r>
            <a:r>
              <a:rPr lang="de-DE" dirty="0"/>
              <a:t>, die von Teams mit gut etablierter Kommunikation implementiert werden.</a:t>
            </a:r>
          </a:p>
          <a:p>
            <a:pPr marL="285750" indent="-285750">
              <a:spcAft>
                <a:spcPts val="600"/>
              </a:spcAft>
              <a:buFont typeface="Courier New" panose="02070309020205020404" pitchFamily="49" charset="0"/>
              <a:buChar char="o"/>
            </a:pPr>
            <a:r>
              <a:rPr lang="de-DE" dirty="0"/>
              <a:t>Diese Anforderung ist automatisch für </a:t>
            </a:r>
            <a:r>
              <a:rPr lang="de-DE" dirty="0" err="1"/>
              <a:t>Bounded</a:t>
            </a:r>
            <a:r>
              <a:rPr lang="de-DE" dirty="0"/>
              <a:t> </a:t>
            </a:r>
            <a:r>
              <a:rPr lang="de-DE" dirty="0" err="1"/>
              <a:t>Contexts</a:t>
            </a:r>
            <a:r>
              <a:rPr lang="de-DE" dirty="0"/>
              <a:t> erfüllt, die von demselben Team implementiert werden.</a:t>
            </a:r>
          </a:p>
          <a:p>
            <a:pPr marL="285750" indent="-285750">
              <a:spcAft>
                <a:spcPts val="600"/>
              </a:spcAft>
              <a:buFont typeface="Courier New" panose="02070309020205020404" pitchFamily="49" charset="0"/>
              <a:buChar char="o"/>
            </a:pPr>
            <a:r>
              <a:rPr lang="de-DE" dirty="0"/>
              <a:t>Diese Pattern sind aber auch für Teams mit abhängigen Zielen geeignet, bei denen der Erfolg des einen Teams von dem des anderen abhängt und umgekehrt.</a:t>
            </a:r>
          </a:p>
          <a:p>
            <a:pPr marL="285750" indent="-285750">
              <a:spcAft>
                <a:spcPts val="600"/>
              </a:spcAft>
              <a:buFont typeface="Courier New" panose="02070309020205020404" pitchFamily="49" charset="0"/>
              <a:buChar char="o"/>
            </a:pPr>
            <a:r>
              <a:rPr lang="de-DE" dirty="0"/>
              <a:t>Auch hier ist das Hauptkriterium die Qualität der Kommunikation und Zusammenarbeit der Teams.</a:t>
            </a:r>
          </a:p>
        </p:txBody>
      </p:sp>
      <p:pic>
        <p:nvPicPr>
          <p:cNvPr id="7" name="Grafik 6">
            <a:extLst>
              <a:ext uri="{FF2B5EF4-FFF2-40B4-BE49-F238E27FC236}">
                <a16:creationId xmlns:a16="http://schemas.microsoft.com/office/drawing/2014/main" id="{A917DE3F-18C8-EC49-9B4F-C1917B564E0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409283" y="2051112"/>
            <a:ext cx="4220634" cy="1106744"/>
          </a:xfrm>
          <a:prstGeom prst="rect">
            <a:avLst/>
          </a:prstGeom>
        </p:spPr>
      </p:pic>
      <p:sp>
        <p:nvSpPr>
          <p:cNvPr id="8" name="Textfeld 7">
            <a:extLst>
              <a:ext uri="{FF2B5EF4-FFF2-40B4-BE49-F238E27FC236}">
                <a16:creationId xmlns:a16="http://schemas.microsoft.com/office/drawing/2014/main" id="{F8CA4F9E-2FD8-0B41-95BF-1A0B0120F3AC}"/>
              </a:ext>
            </a:extLst>
          </p:cNvPr>
          <p:cNvSpPr txBox="1"/>
          <p:nvPr/>
        </p:nvSpPr>
        <p:spPr>
          <a:xfrm>
            <a:off x="6845377" y="1554931"/>
            <a:ext cx="1348446" cy="369332"/>
          </a:xfrm>
          <a:prstGeom prst="rect">
            <a:avLst/>
          </a:prstGeom>
          <a:noFill/>
        </p:spPr>
        <p:txBody>
          <a:bodyPr wrap="none" rtlCol="0">
            <a:spAutoFit/>
          </a:bodyPr>
          <a:lstStyle/>
          <a:p>
            <a:r>
              <a:rPr lang="de-DE" b="1" dirty="0" err="1">
                <a:solidFill>
                  <a:schemeClr val="accent5"/>
                </a:solidFill>
              </a:rPr>
              <a:t>Partnership</a:t>
            </a:r>
            <a:endParaRPr lang="de-DE" b="1" dirty="0">
              <a:solidFill>
                <a:schemeClr val="accent5"/>
              </a:solidFill>
            </a:endParaRPr>
          </a:p>
        </p:txBody>
      </p:sp>
      <p:pic>
        <p:nvPicPr>
          <p:cNvPr id="9" name="Grafik 8">
            <a:extLst>
              <a:ext uri="{FF2B5EF4-FFF2-40B4-BE49-F238E27FC236}">
                <a16:creationId xmlns:a16="http://schemas.microsoft.com/office/drawing/2014/main" id="{5CFFF3FF-B62A-9547-BE71-C9768B51862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409283" y="4514355"/>
            <a:ext cx="4220634" cy="1798959"/>
          </a:xfrm>
          <a:prstGeom prst="rect">
            <a:avLst/>
          </a:prstGeom>
        </p:spPr>
      </p:pic>
      <p:sp>
        <p:nvSpPr>
          <p:cNvPr id="10" name="Textfeld 9">
            <a:extLst>
              <a:ext uri="{FF2B5EF4-FFF2-40B4-BE49-F238E27FC236}">
                <a16:creationId xmlns:a16="http://schemas.microsoft.com/office/drawing/2014/main" id="{151C3836-BF81-284D-B75D-AC5D0D1CCB7D}"/>
              </a:ext>
            </a:extLst>
          </p:cNvPr>
          <p:cNvSpPr txBox="1"/>
          <p:nvPr/>
        </p:nvSpPr>
        <p:spPr>
          <a:xfrm>
            <a:off x="6726594" y="3912657"/>
            <a:ext cx="1586012" cy="369332"/>
          </a:xfrm>
          <a:prstGeom prst="rect">
            <a:avLst/>
          </a:prstGeom>
          <a:noFill/>
        </p:spPr>
        <p:txBody>
          <a:bodyPr wrap="none" rtlCol="0">
            <a:spAutoFit/>
          </a:bodyPr>
          <a:lstStyle/>
          <a:p>
            <a:r>
              <a:rPr lang="de-DE" b="1" dirty="0" err="1">
                <a:solidFill>
                  <a:schemeClr val="accent5"/>
                </a:solidFill>
              </a:rPr>
              <a:t>Shared</a:t>
            </a:r>
            <a:r>
              <a:rPr lang="de-DE" b="1" dirty="0">
                <a:solidFill>
                  <a:schemeClr val="accent5"/>
                </a:solidFill>
              </a:rPr>
              <a:t> Kernel</a:t>
            </a:r>
          </a:p>
        </p:txBody>
      </p:sp>
      <p:sp>
        <p:nvSpPr>
          <p:cNvPr id="11" name="Textfeld 10">
            <a:extLst>
              <a:ext uri="{FF2B5EF4-FFF2-40B4-BE49-F238E27FC236}">
                <a16:creationId xmlns:a16="http://schemas.microsoft.com/office/drawing/2014/main" id="{0220BA9C-CBC4-534B-AC81-29CF55458975}"/>
              </a:ext>
            </a:extLst>
          </p:cNvPr>
          <p:cNvSpPr txBox="1"/>
          <p:nvPr/>
        </p:nvSpPr>
        <p:spPr>
          <a:xfrm>
            <a:off x="45199" y="6595136"/>
            <a:ext cx="4985660" cy="261610"/>
          </a:xfrm>
          <a:prstGeom prst="rect">
            <a:avLst/>
          </a:prstGeom>
          <a:noFill/>
        </p:spPr>
        <p:txBody>
          <a:bodyPr wrap="none" rtlCol="0">
            <a:spAutoFit/>
          </a:bodyPr>
          <a:lstStyle/>
          <a:p>
            <a:r>
              <a:rPr lang="de-DE" sz="1100" b="1" dirty="0"/>
              <a:t>Bildquelle:</a:t>
            </a:r>
            <a:r>
              <a:rPr lang="de-DE" sz="1100" dirty="0"/>
              <a:t> </a:t>
            </a:r>
            <a:r>
              <a:rPr lang="de-DE" sz="1100" dirty="0" err="1"/>
              <a:t>Vladik</a:t>
            </a:r>
            <a:r>
              <a:rPr lang="de-DE" sz="1100" dirty="0"/>
              <a:t> </a:t>
            </a:r>
            <a:r>
              <a:rPr lang="de-DE" sz="1100" dirty="0" err="1"/>
              <a:t>Khononov</a:t>
            </a:r>
            <a:r>
              <a:rPr lang="de-DE" sz="1100" dirty="0"/>
              <a:t>, </a:t>
            </a:r>
            <a:r>
              <a:rPr lang="de-DE" sz="1100" i="1" dirty="0" err="1"/>
              <a:t>What</a:t>
            </a:r>
            <a:r>
              <a:rPr lang="de-DE" sz="1100" i="1" dirty="0"/>
              <a:t> </a:t>
            </a:r>
            <a:r>
              <a:rPr lang="de-DE" sz="1100" i="1" dirty="0" err="1"/>
              <a:t>Is</a:t>
            </a:r>
            <a:r>
              <a:rPr lang="de-DE" sz="1100" i="1" dirty="0"/>
              <a:t> Domain-</a:t>
            </a:r>
            <a:r>
              <a:rPr lang="de-DE" sz="1100" i="1" dirty="0" err="1"/>
              <a:t>Driven</a:t>
            </a:r>
            <a:r>
              <a:rPr lang="de-DE" sz="1100" i="1" dirty="0"/>
              <a:t> Design?</a:t>
            </a:r>
            <a:r>
              <a:rPr lang="de-DE" sz="1100" dirty="0"/>
              <a:t> </a:t>
            </a:r>
            <a:r>
              <a:rPr lang="de-DE" sz="1100" dirty="0" err="1"/>
              <a:t>O'Reilly</a:t>
            </a:r>
            <a:r>
              <a:rPr lang="de-DE" sz="1100" dirty="0"/>
              <a:t> Media, 2019</a:t>
            </a:r>
          </a:p>
        </p:txBody>
      </p:sp>
    </p:spTree>
    <p:extLst>
      <p:ext uri="{BB962C8B-B14F-4D97-AF65-F5344CB8AC3E}">
        <p14:creationId xmlns:p14="http://schemas.microsoft.com/office/powerpoint/2010/main" val="677589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44AE79-8FC7-ED45-A029-604C9722ADBE}"/>
              </a:ext>
            </a:extLst>
          </p:cNvPr>
          <p:cNvSpPr>
            <a:spLocks noGrp="1"/>
          </p:cNvSpPr>
          <p:nvPr>
            <p:ph type="title"/>
          </p:nvPr>
        </p:nvSpPr>
        <p:spPr/>
        <p:txBody>
          <a:bodyPr/>
          <a:lstStyle/>
          <a:p>
            <a:r>
              <a:rPr lang="de-DE" dirty="0" err="1"/>
              <a:t>Context</a:t>
            </a:r>
            <a:r>
              <a:rPr lang="de-DE" dirty="0"/>
              <a:t>  Mapping</a:t>
            </a:r>
          </a:p>
        </p:txBody>
      </p:sp>
      <p:sp>
        <p:nvSpPr>
          <p:cNvPr id="3" name="Textplatzhalter 2">
            <a:extLst>
              <a:ext uri="{FF2B5EF4-FFF2-40B4-BE49-F238E27FC236}">
                <a16:creationId xmlns:a16="http://schemas.microsoft.com/office/drawing/2014/main" id="{7FCE220D-1D44-2242-95C2-C1E4B09E4A73}"/>
              </a:ext>
            </a:extLst>
          </p:cNvPr>
          <p:cNvSpPr>
            <a:spLocks noGrp="1"/>
          </p:cNvSpPr>
          <p:nvPr>
            <p:ph type="body" sz="quarter" idx="32"/>
          </p:nvPr>
        </p:nvSpPr>
        <p:spPr/>
        <p:txBody>
          <a:bodyPr/>
          <a:lstStyle/>
          <a:p>
            <a:r>
              <a:rPr lang="de-DE" dirty="0" err="1"/>
              <a:t>Cooperation</a:t>
            </a:r>
            <a:r>
              <a:rPr lang="de-DE" dirty="0"/>
              <a:t> Patterns – </a:t>
            </a:r>
            <a:r>
              <a:rPr lang="de-DE" dirty="0" err="1"/>
              <a:t>Partnership</a:t>
            </a:r>
            <a:endParaRPr lang="de-DE" dirty="0"/>
          </a:p>
        </p:txBody>
      </p:sp>
      <p:sp>
        <p:nvSpPr>
          <p:cNvPr id="4" name="Foliennummernplatzhalter 3">
            <a:extLst>
              <a:ext uri="{FF2B5EF4-FFF2-40B4-BE49-F238E27FC236}">
                <a16:creationId xmlns:a16="http://schemas.microsoft.com/office/drawing/2014/main" id="{B1166306-8DE7-AA4B-A740-F4A90256AE21}"/>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sp>
        <p:nvSpPr>
          <p:cNvPr id="5" name="Rechteck 4">
            <a:extLst>
              <a:ext uri="{FF2B5EF4-FFF2-40B4-BE49-F238E27FC236}">
                <a16:creationId xmlns:a16="http://schemas.microsoft.com/office/drawing/2014/main" id="{1A9EBF4E-9D36-054D-9ECC-58A521DE9537}"/>
              </a:ext>
            </a:extLst>
          </p:cNvPr>
          <p:cNvSpPr/>
          <p:nvPr/>
        </p:nvSpPr>
        <p:spPr>
          <a:xfrm>
            <a:off x="431801" y="1512000"/>
            <a:ext cx="4529082" cy="4801314"/>
          </a:xfrm>
          <a:prstGeom prst="rect">
            <a:avLst/>
          </a:prstGeom>
        </p:spPr>
        <p:txBody>
          <a:bodyPr wrap="square">
            <a:spAutoFit/>
          </a:bodyPr>
          <a:lstStyle/>
          <a:p>
            <a:r>
              <a:rPr lang="de-DE" dirty="0"/>
              <a:t>Im Partnerschaftsmodell wird die Integration zwischen </a:t>
            </a:r>
            <a:r>
              <a:rPr lang="de-DE" dirty="0" err="1"/>
              <a:t>Bounded</a:t>
            </a:r>
            <a:r>
              <a:rPr lang="de-DE" dirty="0"/>
              <a:t> </a:t>
            </a:r>
            <a:r>
              <a:rPr lang="de-DE" dirty="0" err="1"/>
              <a:t>Context</a:t>
            </a:r>
            <a:r>
              <a:rPr lang="de-DE" dirty="0"/>
              <a:t> ad hoc – also anlassbezogen -- koordiniert. Ein Team kann ein zweites über eine Änderung in der API benachrichtigen, und das zweite Team wird kooperieren und erforderliche Anpassung unmittelbar vornehmen.</a:t>
            </a:r>
          </a:p>
          <a:p>
            <a:endParaRPr lang="de-DE" dirty="0"/>
          </a:p>
          <a:p>
            <a:r>
              <a:rPr lang="de-DE" dirty="0"/>
              <a:t>Die Koordination der Integration erfolgt hier in beide Richtungen. Kein Team diktiert die Sprache, die für die Definition der Verträge verwendet wird. Die Teams können Unterschiede gemeinsam bewerten und am besten geeignete Lösung wählen. Außerdem kooperieren beide Seiten bei der Lösung von Integrationsproblemen. Keines der Teams ist daran interessiert, das andere zu blockieren.</a:t>
            </a:r>
          </a:p>
        </p:txBody>
      </p:sp>
      <p:pic>
        <p:nvPicPr>
          <p:cNvPr id="7" name="Grafik 6">
            <a:extLst>
              <a:ext uri="{FF2B5EF4-FFF2-40B4-BE49-F238E27FC236}">
                <a16:creationId xmlns:a16="http://schemas.microsoft.com/office/drawing/2014/main" id="{A917DE3F-18C8-EC49-9B4F-C1917B564E0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409283" y="2051112"/>
            <a:ext cx="4220634" cy="1106744"/>
          </a:xfrm>
          <a:prstGeom prst="rect">
            <a:avLst/>
          </a:prstGeom>
        </p:spPr>
      </p:pic>
      <p:sp>
        <p:nvSpPr>
          <p:cNvPr id="6" name="Rechteck 5">
            <a:extLst>
              <a:ext uri="{FF2B5EF4-FFF2-40B4-BE49-F238E27FC236}">
                <a16:creationId xmlns:a16="http://schemas.microsoft.com/office/drawing/2014/main" id="{AA7ADA27-4994-8148-88FA-2CBE1FD76E99}"/>
              </a:ext>
            </a:extLst>
          </p:cNvPr>
          <p:cNvSpPr/>
          <p:nvPr/>
        </p:nvSpPr>
        <p:spPr>
          <a:xfrm>
            <a:off x="5409283" y="3523704"/>
            <a:ext cx="4162854" cy="1815882"/>
          </a:xfrm>
          <a:prstGeom prst="rect">
            <a:avLst/>
          </a:prstGeom>
        </p:spPr>
        <p:txBody>
          <a:bodyPr wrap="square">
            <a:spAutoFit/>
          </a:bodyPr>
          <a:lstStyle/>
          <a:p>
            <a:r>
              <a:rPr lang="de-DE" sz="1400" i="1" dirty="0"/>
              <a:t>Gut eingespielte Praktiken der Zusammenarbeit, ein hohes Maß an Engagement und häufige Synchronisationen zwischen den Teams sind für dieses Integrationsmuster erforderlich.</a:t>
            </a:r>
          </a:p>
          <a:p>
            <a:endParaRPr lang="de-DE" sz="1400" i="1" dirty="0"/>
          </a:p>
          <a:p>
            <a:r>
              <a:rPr lang="de-DE" sz="1400" i="1" dirty="0"/>
              <a:t>Dieses Muster ist meist nicht für geografisch verteilte Teams geeignet, da es zu Synchronisations- und Kommunikationsproblemen führen kann.</a:t>
            </a:r>
          </a:p>
        </p:txBody>
      </p:sp>
      <p:sp>
        <p:nvSpPr>
          <p:cNvPr id="8" name="Textfeld 7">
            <a:extLst>
              <a:ext uri="{FF2B5EF4-FFF2-40B4-BE49-F238E27FC236}">
                <a16:creationId xmlns:a16="http://schemas.microsoft.com/office/drawing/2014/main" id="{51685705-EC45-C948-8C3A-94A44FE70040}"/>
              </a:ext>
            </a:extLst>
          </p:cNvPr>
          <p:cNvSpPr txBox="1"/>
          <p:nvPr/>
        </p:nvSpPr>
        <p:spPr>
          <a:xfrm>
            <a:off x="45199" y="6595136"/>
            <a:ext cx="4985660" cy="261610"/>
          </a:xfrm>
          <a:prstGeom prst="rect">
            <a:avLst/>
          </a:prstGeom>
          <a:noFill/>
        </p:spPr>
        <p:txBody>
          <a:bodyPr wrap="none" rtlCol="0">
            <a:spAutoFit/>
          </a:bodyPr>
          <a:lstStyle/>
          <a:p>
            <a:r>
              <a:rPr lang="de-DE" sz="1100" b="1" dirty="0"/>
              <a:t>Bildquelle:</a:t>
            </a:r>
            <a:r>
              <a:rPr lang="de-DE" sz="1100" dirty="0"/>
              <a:t> </a:t>
            </a:r>
            <a:r>
              <a:rPr lang="de-DE" sz="1100" dirty="0" err="1"/>
              <a:t>Vladik</a:t>
            </a:r>
            <a:r>
              <a:rPr lang="de-DE" sz="1100" dirty="0"/>
              <a:t> </a:t>
            </a:r>
            <a:r>
              <a:rPr lang="de-DE" sz="1100" dirty="0" err="1"/>
              <a:t>Khononov</a:t>
            </a:r>
            <a:r>
              <a:rPr lang="de-DE" sz="1100" dirty="0"/>
              <a:t>, </a:t>
            </a:r>
            <a:r>
              <a:rPr lang="de-DE" sz="1100" i="1" dirty="0" err="1"/>
              <a:t>What</a:t>
            </a:r>
            <a:r>
              <a:rPr lang="de-DE" sz="1100" i="1" dirty="0"/>
              <a:t> </a:t>
            </a:r>
            <a:r>
              <a:rPr lang="de-DE" sz="1100" i="1" dirty="0" err="1"/>
              <a:t>Is</a:t>
            </a:r>
            <a:r>
              <a:rPr lang="de-DE" sz="1100" i="1" dirty="0"/>
              <a:t> Domain-</a:t>
            </a:r>
            <a:r>
              <a:rPr lang="de-DE" sz="1100" i="1" dirty="0" err="1"/>
              <a:t>Driven</a:t>
            </a:r>
            <a:r>
              <a:rPr lang="de-DE" sz="1100" i="1" dirty="0"/>
              <a:t> Design?</a:t>
            </a:r>
            <a:r>
              <a:rPr lang="de-DE" sz="1100" dirty="0"/>
              <a:t> </a:t>
            </a:r>
            <a:r>
              <a:rPr lang="de-DE" sz="1100" dirty="0" err="1"/>
              <a:t>O'Reilly</a:t>
            </a:r>
            <a:r>
              <a:rPr lang="de-DE" sz="1100" dirty="0"/>
              <a:t> Media, 2019</a:t>
            </a:r>
          </a:p>
        </p:txBody>
      </p:sp>
    </p:spTree>
    <p:extLst>
      <p:ext uri="{BB962C8B-B14F-4D97-AF65-F5344CB8AC3E}">
        <p14:creationId xmlns:p14="http://schemas.microsoft.com/office/powerpoint/2010/main" val="3723360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A1DBAE67-46A7-D349-8E6B-E0A7EBA8F342}"/>
              </a:ext>
            </a:extLst>
          </p:cNvPr>
          <p:cNvSpPr/>
          <p:nvPr/>
        </p:nvSpPr>
        <p:spPr>
          <a:xfrm>
            <a:off x="5314690" y="1008000"/>
            <a:ext cx="6411230" cy="5173312"/>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endParaRPr lang="de-DE" sz="1400" i="1" dirty="0"/>
          </a:p>
          <a:p>
            <a:endParaRPr lang="de-DE" sz="1400" i="1" dirty="0"/>
          </a:p>
          <a:p>
            <a:endParaRPr lang="de-DE" sz="1400" i="1" dirty="0"/>
          </a:p>
          <a:p>
            <a:endParaRPr lang="de-DE" sz="1400" i="1" dirty="0"/>
          </a:p>
          <a:p>
            <a:endParaRPr lang="de-DE" sz="1400" i="1" dirty="0"/>
          </a:p>
          <a:p>
            <a:endParaRPr lang="de-DE" sz="1400" i="1" dirty="0"/>
          </a:p>
          <a:p>
            <a:endParaRPr lang="de-DE" sz="1400" i="1" dirty="0"/>
          </a:p>
          <a:p>
            <a:endParaRPr lang="de-DE" sz="1400" i="1" dirty="0"/>
          </a:p>
          <a:p>
            <a:endParaRPr lang="de-DE" sz="1400" i="1" dirty="0"/>
          </a:p>
          <a:p>
            <a:endParaRPr lang="de-DE" sz="1400" i="1" dirty="0"/>
          </a:p>
          <a:p>
            <a:endParaRPr lang="de-DE" sz="1400" i="1" dirty="0"/>
          </a:p>
          <a:p>
            <a:r>
              <a:rPr lang="de-DE" sz="1400" i="1" dirty="0"/>
              <a:t>Der </a:t>
            </a:r>
            <a:r>
              <a:rPr lang="de-DE" sz="1400" i="1" dirty="0" err="1"/>
              <a:t>Shared</a:t>
            </a:r>
            <a:r>
              <a:rPr lang="de-DE" sz="1400" i="1" dirty="0"/>
              <a:t> Kernel wird von mehreren </a:t>
            </a:r>
            <a:r>
              <a:rPr lang="de-DE" sz="1400" i="1" dirty="0" err="1"/>
              <a:t>Bounded</a:t>
            </a:r>
            <a:r>
              <a:rPr lang="de-DE" sz="1400" i="1" dirty="0"/>
              <a:t> </a:t>
            </a:r>
            <a:r>
              <a:rPr lang="de-DE" sz="1400" i="1" dirty="0" err="1"/>
              <a:t>Contexts</a:t>
            </a:r>
            <a:r>
              <a:rPr lang="de-DE" sz="1400" i="1" dirty="0"/>
              <a:t> sowohl referenziert als auch besessen. Jedem Team steht es frei, den </a:t>
            </a:r>
            <a:r>
              <a:rPr lang="de-DE" sz="1400" i="1" dirty="0" err="1"/>
              <a:t>Shared</a:t>
            </a:r>
            <a:r>
              <a:rPr lang="de-DE" sz="1400" i="1" dirty="0"/>
              <a:t> Kernel zu ändern. Eine Änderung des Vertrags kann jedoch den </a:t>
            </a:r>
            <a:r>
              <a:rPr lang="de-DE" sz="1400" i="1" dirty="0" err="1"/>
              <a:t>Build</a:t>
            </a:r>
            <a:r>
              <a:rPr lang="de-DE" sz="1400" i="1" dirty="0"/>
              <a:t> des anderen Teams unterbrechen; daher erfordert auch dieses Muster ein hohes Maß an Synchronisation zwischen den Teams.</a:t>
            </a:r>
          </a:p>
          <a:p>
            <a:endParaRPr lang="de-DE" sz="1400" i="1" dirty="0"/>
          </a:p>
          <a:p>
            <a:r>
              <a:rPr lang="de-DE" sz="1400" i="1" dirty="0" err="1"/>
              <a:t>Shared</a:t>
            </a:r>
            <a:r>
              <a:rPr lang="de-DE" sz="1400" i="1" dirty="0"/>
              <a:t> Kernel können eine disziplinierende Voraussetzung für die Integration von </a:t>
            </a:r>
            <a:r>
              <a:rPr lang="de-DE" sz="1400" i="1" dirty="0" err="1"/>
              <a:t>Bounded</a:t>
            </a:r>
            <a:r>
              <a:rPr lang="de-DE" sz="1400" i="1" dirty="0"/>
              <a:t> </a:t>
            </a:r>
            <a:r>
              <a:rPr lang="de-DE" sz="1400" i="1" dirty="0" err="1"/>
              <a:t>Contexts</a:t>
            </a:r>
            <a:r>
              <a:rPr lang="de-DE" sz="1400" i="1" dirty="0"/>
              <a:t> sein, die vom gleichen Team betrieben und implementiert werden. In einem solchen Fall können Ad-hoc-Integrationen der </a:t>
            </a:r>
            <a:r>
              <a:rPr lang="de-DE" sz="1400" i="1" dirty="0" err="1"/>
              <a:t>Bounded</a:t>
            </a:r>
            <a:r>
              <a:rPr lang="de-DE" sz="1400" i="1" dirty="0"/>
              <a:t> </a:t>
            </a:r>
            <a:r>
              <a:rPr lang="de-DE" sz="1400" i="1" dirty="0" err="1"/>
              <a:t>Contexts</a:t>
            </a:r>
            <a:r>
              <a:rPr lang="de-DE" sz="1400" i="1" dirty="0"/>
              <a:t> die Grenzen der Kontexte im Laufe der Zeit „verwaschen". Ein </a:t>
            </a:r>
            <a:r>
              <a:rPr lang="de-DE" sz="1400" i="1" dirty="0" err="1"/>
              <a:t>Shared</a:t>
            </a:r>
            <a:r>
              <a:rPr lang="de-DE" sz="1400" i="1" dirty="0"/>
              <a:t> Kernel kann hier für die explizite Definition des Integrationsvertrags verwendet werden. In diesen Szenarien wird auch das Prinzip des Kontext-Besitzes durch ein Team nicht gebrochen - beide </a:t>
            </a:r>
            <a:r>
              <a:rPr lang="de-DE" sz="1400" i="1" dirty="0" err="1"/>
              <a:t>Bounded</a:t>
            </a:r>
            <a:r>
              <a:rPr lang="de-DE" sz="1400" i="1" dirty="0"/>
              <a:t> Kontexts werden vom selben Team implementiert.</a:t>
            </a:r>
          </a:p>
        </p:txBody>
      </p:sp>
      <p:sp>
        <p:nvSpPr>
          <p:cNvPr id="2" name="Titel 1">
            <a:extLst>
              <a:ext uri="{FF2B5EF4-FFF2-40B4-BE49-F238E27FC236}">
                <a16:creationId xmlns:a16="http://schemas.microsoft.com/office/drawing/2014/main" id="{1A44AE79-8FC7-ED45-A029-604C9722ADBE}"/>
              </a:ext>
            </a:extLst>
          </p:cNvPr>
          <p:cNvSpPr>
            <a:spLocks noGrp="1"/>
          </p:cNvSpPr>
          <p:nvPr>
            <p:ph type="title"/>
          </p:nvPr>
        </p:nvSpPr>
        <p:spPr/>
        <p:txBody>
          <a:bodyPr/>
          <a:lstStyle/>
          <a:p>
            <a:r>
              <a:rPr lang="de-DE" dirty="0" err="1"/>
              <a:t>Context</a:t>
            </a:r>
            <a:r>
              <a:rPr lang="de-DE" dirty="0"/>
              <a:t>  Mapping</a:t>
            </a:r>
          </a:p>
        </p:txBody>
      </p:sp>
      <p:sp>
        <p:nvSpPr>
          <p:cNvPr id="3" name="Textplatzhalter 2">
            <a:extLst>
              <a:ext uri="{FF2B5EF4-FFF2-40B4-BE49-F238E27FC236}">
                <a16:creationId xmlns:a16="http://schemas.microsoft.com/office/drawing/2014/main" id="{7FCE220D-1D44-2242-95C2-C1E4B09E4A73}"/>
              </a:ext>
            </a:extLst>
          </p:cNvPr>
          <p:cNvSpPr>
            <a:spLocks noGrp="1"/>
          </p:cNvSpPr>
          <p:nvPr>
            <p:ph type="body" sz="quarter" idx="32"/>
          </p:nvPr>
        </p:nvSpPr>
        <p:spPr/>
        <p:txBody>
          <a:bodyPr/>
          <a:lstStyle/>
          <a:p>
            <a:r>
              <a:rPr lang="de-DE" dirty="0" err="1"/>
              <a:t>Cooperation</a:t>
            </a:r>
            <a:r>
              <a:rPr lang="de-DE" dirty="0"/>
              <a:t> Patterns – </a:t>
            </a:r>
            <a:r>
              <a:rPr lang="de-DE" dirty="0" err="1"/>
              <a:t>Shared</a:t>
            </a:r>
            <a:r>
              <a:rPr lang="de-DE" dirty="0"/>
              <a:t> Kernel</a:t>
            </a:r>
          </a:p>
        </p:txBody>
      </p:sp>
      <p:sp>
        <p:nvSpPr>
          <p:cNvPr id="4" name="Foliennummernplatzhalter 3">
            <a:extLst>
              <a:ext uri="{FF2B5EF4-FFF2-40B4-BE49-F238E27FC236}">
                <a16:creationId xmlns:a16="http://schemas.microsoft.com/office/drawing/2014/main" id="{B1166306-8DE7-AA4B-A740-F4A90256AE21}"/>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sp>
        <p:nvSpPr>
          <p:cNvPr id="5" name="Rechteck 4">
            <a:extLst>
              <a:ext uri="{FF2B5EF4-FFF2-40B4-BE49-F238E27FC236}">
                <a16:creationId xmlns:a16="http://schemas.microsoft.com/office/drawing/2014/main" id="{1A9EBF4E-9D36-054D-9ECC-58A521DE9537}"/>
              </a:ext>
            </a:extLst>
          </p:cNvPr>
          <p:cNvSpPr/>
          <p:nvPr/>
        </p:nvSpPr>
        <p:spPr>
          <a:xfrm>
            <a:off x="431801" y="1512000"/>
            <a:ext cx="4529082" cy="5170646"/>
          </a:xfrm>
          <a:prstGeom prst="rect">
            <a:avLst/>
          </a:prstGeom>
        </p:spPr>
        <p:txBody>
          <a:bodyPr wrap="square">
            <a:spAutoFit/>
          </a:bodyPr>
          <a:lstStyle/>
          <a:p>
            <a:r>
              <a:rPr lang="de-DE" sz="1500" dirty="0"/>
              <a:t>Der gemeinsame Kernel ist eine formalere Art, einen Vertrag zwischen mehreren </a:t>
            </a:r>
            <a:r>
              <a:rPr lang="de-DE" sz="1500" dirty="0" err="1"/>
              <a:t>Bounded</a:t>
            </a:r>
            <a:r>
              <a:rPr lang="de-DE" sz="1500" dirty="0"/>
              <a:t> </a:t>
            </a:r>
            <a:r>
              <a:rPr lang="de-DE" sz="1500" dirty="0" err="1"/>
              <a:t>Contexts</a:t>
            </a:r>
            <a:r>
              <a:rPr lang="de-DE" sz="1500" dirty="0"/>
              <a:t> ohne Machtgefälle zu definieren. Anstelle von Ad-hoc-Integrationen wird hier der Vertrag explizit in einer kompilierten Bibliothek - dem gemeinsamen Kernel - definiert. </a:t>
            </a:r>
          </a:p>
          <a:p>
            <a:endParaRPr lang="de-DE" sz="1500" dirty="0"/>
          </a:p>
          <a:p>
            <a:r>
              <a:rPr lang="de-DE" sz="1500" b="1" dirty="0">
                <a:solidFill>
                  <a:schemeClr val="accent5"/>
                </a:solidFill>
              </a:rPr>
              <a:t>Gemeinsam genutzte und entwickelte Libraries </a:t>
            </a:r>
            <a:r>
              <a:rPr lang="de-DE" sz="1500" dirty="0"/>
              <a:t>definieren somit die Integrationsmethoden und die Sprache, die von beiden </a:t>
            </a:r>
            <a:r>
              <a:rPr lang="de-DE" sz="1500" dirty="0" err="1"/>
              <a:t>Bounded</a:t>
            </a:r>
            <a:r>
              <a:rPr lang="de-DE" sz="1500" dirty="0"/>
              <a:t> </a:t>
            </a:r>
            <a:r>
              <a:rPr lang="de-DE" sz="1500" dirty="0" err="1"/>
              <a:t>Contexts</a:t>
            </a:r>
            <a:r>
              <a:rPr lang="de-DE" sz="1500" dirty="0"/>
              <a:t> verwendet werden.</a:t>
            </a:r>
          </a:p>
          <a:p>
            <a:endParaRPr lang="de-DE" sz="1500" dirty="0"/>
          </a:p>
          <a:p>
            <a:r>
              <a:rPr lang="de-DE" sz="1500" dirty="0" err="1"/>
              <a:t>Shared</a:t>
            </a:r>
            <a:r>
              <a:rPr lang="de-DE" sz="1500" dirty="0"/>
              <a:t> Kernel, widersprechen in gewisser Weise einem Kernprinzip von gebundenen Kontexten: Nur ein Team soll einen </a:t>
            </a:r>
            <a:r>
              <a:rPr lang="de-DE" sz="1500" dirty="0" err="1"/>
              <a:t>Bounded</a:t>
            </a:r>
            <a:r>
              <a:rPr lang="de-DE" sz="1500" dirty="0"/>
              <a:t> </a:t>
            </a:r>
            <a:r>
              <a:rPr lang="de-DE" sz="1500" dirty="0" err="1"/>
              <a:t>Context</a:t>
            </a:r>
            <a:r>
              <a:rPr lang="de-DE" sz="1500" dirty="0"/>
              <a:t> besitzen. Der gemeinsam genutzte </a:t>
            </a:r>
            <a:r>
              <a:rPr lang="de-DE" sz="1500" dirty="0" err="1"/>
              <a:t>Shared</a:t>
            </a:r>
            <a:r>
              <a:rPr lang="de-DE" sz="1500" dirty="0"/>
              <a:t> Kernel ist allerdings im gemeinsamen Besitz mehrerer Teams.</a:t>
            </a:r>
          </a:p>
          <a:p>
            <a:endParaRPr lang="de-DE" sz="1500" dirty="0"/>
          </a:p>
          <a:p>
            <a:r>
              <a:rPr lang="de-DE" sz="1500" dirty="0"/>
              <a:t>Der Schlüssel zur Implementierung des </a:t>
            </a:r>
            <a:r>
              <a:rPr lang="de-DE" sz="1500" dirty="0" err="1"/>
              <a:t>Shared</a:t>
            </a:r>
            <a:r>
              <a:rPr lang="de-DE" sz="1500" dirty="0"/>
              <a:t>-Kernel-Musters besteht darin, den Umfang des </a:t>
            </a:r>
            <a:r>
              <a:rPr lang="de-DE" sz="1500" dirty="0" err="1"/>
              <a:t>Shared</a:t>
            </a:r>
            <a:r>
              <a:rPr lang="de-DE" sz="1500" dirty="0"/>
              <a:t>-Kernels klein zu halten und nur auf den Integrationsvertrag zu beschränken.</a:t>
            </a:r>
          </a:p>
        </p:txBody>
      </p:sp>
      <p:pic>
        <p:nvPicPr>
          <p:cNvPr id="9" name="Grafik 8">
            <a:extLst>
              <a:ext uri="{FF2B5EF4-FFF2-40B4-BE49-F238E27FC236}">
                <a16:creationId xmlns:a16="http://schemas.microsoft.com/office/drawing/2014/main" id="{5CFFF3FF-B62A-9547-BE71-C9768B51862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09988" y="1471696"/>
            <a:ext cx="4220634" cy="1798959"/>
          </a:xfrm>
          <a:prstGeom prst="rect">
            <a:avLst/>
          </a:prstGeom>
        </p:spPr>
      </p:pic>
      <p:sp>
        <p:nvSpPr>
          <p:cNvPr id="8" name="Textfeld 7">
            <a:extLst>
              <a:ext uri="{FF2B5EF4-FFF2-40B4-BE49-F238E27FC236}">
                <a16:creationId xmlns:a16="http://schemas.microsoft.com/office/drawing/2014/main" id="{5A977453-5B39-E346-84E7-D967F32A0413}"/>
              </a:ext>
            </a:extLst>
          </p:cNvPr>
          <p:cNvSpPr txBox="1"/>
          <p:nvPr/>
        </p:nvSpPr>
        <p:spPr>
          <a:xfrm>
            <a:off x="45199" y="6595136"/>
            <a:ext cx="4985660" cy="261610"/>
          </a:xfrm>
          <a:prstGeom prst="rect">
            <a:avLst/>
          </a:prstGeom>
          <a:noFill/>
        </p:spPr>
        <p:txBody>
          <a:bodyPr wrap="none" rtlCol="0">
            <a:spAutoFit/>
          </a:bodyPr>
          <a:lstStyle/>
          <a:p>
            <a:r>
              <a:rPr lang="de-DE" sz="1100" b="1" dirty="0"/>
              <a:t>Bildquelle:</a:t>
            </a:r>
            <a:r>
              <a:rPr lang="de-DE" sz="1100" dirty="0"/>
              <a:t> </a:t>
            </a:r>
            <a:r>
              <a:rPr lang="de-DE" sz="1100" dirty="0" err="1"/>
              <a:t>Vladik</a:t>
            </a:r>
            <a:r>
              <a:rPr lang="de-DE" sz="1100" dirty="0"/>
              <a:t> </a:t>
            </a:r>
            <a:r>
              <a:rPr lang="de-DE" sz="1100" dirty="0" err="1"/>
              <a:t>Khononov</a:t>
            </a:r>
            <a:r>
              <a:rPr lang="de-DE" sz="1100" dirty="0"/>
              <a:t>, </a:t>
            </a:r>
            <a:r>
              <a:rPr lang="de-DE" sz="1100" i="1" dirty="0" err="1"/>
              <a:t>What</a:t>
            </a:r>
            <a:r>
              <a:rPr lang="de-DE" sz="1100" i="1" dirty="0"/>
              <a:t> </a:t>
            </a:r>
            <a:r>
              <a:rPr lang="de-DE" sz="1100" i="1" dirty="0" err="1"/>
              <a:t>Is</a:t>
            </a:r>
            <a:r>
              <a:rPr lang="de-DE" sz="1100" i="1" dirty="0"/>
              <a:t> Domain-</a:t>
            </a:r>
            <a:r>
              <a:rPr lang="de-DE" sz="1100" i="1" dirty="0" err="1"/>
              <a:t>Driven</a:t>
            </a:r>
            <a:r>
              <a:rPr lang="de-DE" sz="1100" i="1" dirty="0"/>
              <a:t> Design?</a:t>
            </a:r>
            <a:r>
              <a:rPr lang="de-DE" sz="1100" dirty="0"/>
              <a:t> </a:t>
            </a:r>
            <a:r>
              <a:rPr lang="de-DE" sz="1100" dirty="0" err="1"/>
              <a:t>O'Reilly</a:t>
            </a:r>
            <a:r>
              <a:rPr lang="de-DE" sz="1100" dirty="0"/>
              <a:t> Media, 2019</a:t>
            </a:r>
          </a:p>
        </p:txBody>
      </p:sp>
    </p:spTree>
    <p:extLst>
      <p:ext uri="{BB962C8B-B14F-4D97-AF65-F5344CB8AC3E}">
        <p14:creationId xmlns:p14="http://schemas.microsoft.com/office/powerpoint/2010/main" val="2572853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44AE79-8FC7-ED45-A029-604C9722ADBE}"/>
              </a:ext>
            </a:extLst>
          </p:cNvPr>
          <p:cNvSpPr>
            <a:spLocks noGrp="1"/>
          </p:cNvSpPr>
          <p:nvPr>
            <p:ph type="title"/>
          </p:nvPr>
        </p:nvSpPr>
        <p:spPr/>
        <p:txBody>
          <a:bodyPr/>
          <a:lstStyle/>
          <a:p>
            <a:r>
              <a:rPr lang="de-DE" dirty="0" err="1"/>
              <a:t>Context</a:t>
            </a:r>
            <a:r>
              <a:rPr lang="de-DE" dirty="0"/>
              <a:t>  Mapping</a:t>
            </a:r>
          </a:p>
        </p:txBody>
      </p:sp>
      <p:sp>
        <p:nvSpPr>
          <p:cNvPr id="3" name="Textplatzhalter 2">
            <a:extLst>
              <a:ext uri="{FF2B5EF4-FFF2-40B4-BE49-F238E27FC236}">
                <a16:creationId xmlns:a16="http://schemas.microsoft.com/office/drawing/2014/main" id="{7FCE220D-1D44-2242-95C2-C1E4B09E4A73}"/>
              </a:ext>
            </a:extLst>
          </p:cNvPr>
          <p:cNvSpPr>
            <a:spLocks noGrp="1"/>
          </p:cNvSpPr>
          <p:nvPr>
            <p:ph type="body" sz="quarter" idx="32"/>
          </p:nvPr>
        </p:nvSpPr>
        <p:spPr/>
        <p:txBody>
          <a:bodyPr/>
          <a:lstStyle/>
          <a:p>
            <a:r>
              <a:rPr lang="de-DE" dirty="0"/>
              <a:t>Customer-</a:t>
            </a:r>
            <a:r>
              <a:rPr lang="de-DE" dirty="0" err="1"/>
              <a:t>Supplier</a:t>
            </a:r>
            <a:r>
              <a:rPr lang="de-DE" dirty="0"/>
              <a:t> Patterns</a:t>
            </a:r>
          </a:p>
        </p:txBody>
      </p:sp>
      <p:sp>
        <p:nvSpPr>
          <p:cNvPr id="4" name="Foliennummernplatzhalter 3">
            <a:extLst>
              <a:ext uri="{FF2B5EF4-FFF2-40B4-BE49-F238E27FC236}">
                <a16:creationId xmlns:a16="http://schemas.microsoft.com/office/drawing/2014/main" id="{B1166306-8DE7-AA4B-A740-F4A90256AE21}"/>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sp>
        <p:nvSpPr>
          <p:cNvPr id="5" name="Rechteck 4">
            <a:extLst>
              <a:ext uri="{FF2B5EF4-FFF2-40B4-BE49-F238E27FC236}">
                <a16:creationId xmlns:a16="http://schemas.microsoft.com/office/drawing/2014/main" id="{1A9EBF4E-9D36-054D-9ECC-58A521DE9537}"/>
              </a:ext>
            </a:extLst>
          </p:cNvPr>
          <p:cNvSpPr/>
          <p:nvPr/>
        </p:nvSpPr>
        <p:spPr>
          <a:xfrm>
            <a:off x="431801" y="1845154"/>
            <a:ext cx="4529082" cy="3924151"/>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dirty="0"/>
              <a:t>Die zweite Gruppe von Kooperationsmustern, sind die sogenannten Customer-Supplier-Pattern.</a:t>
            </a:r>
          </a:p>
          <a:p>
            <a:pPr marL="285750" indent="-285750">
              <a:spcAft>
                <a:spcPts val="600"/>
              </a:spcAft>
              <a:buFont typeface="Courier New" panose="02070309020205020404" pitchFamily="49" charset="0"/>
              <a:buChar char="o"/>
            </a:pPr>
            <a:r>
              <a:rPr lang="de-DE" dirty="0"/>
              <a:t>Anders als im Fall der Kooperation können beide Teams (Upstream und Downstream) unabhängig voneinander erfolgreich sein. </a:t>
            </a:r>
          </a:p>
          <a:p>
            <a:pPr marL="285750" indent="-285750">
              <a:spcAft>
                <a:spcPts val="600"/>
              </a:spcAft>
              <a:buFont typeface="Courier New" panose="02070309020205020404" pitchFamily="49" charset="0"/>
              <a:buChar char="o"/>
            </a:pPr>
            <a:r>
              <a:rPr lang="de-DE" dirty="0"/>
              <a:t>Daher gibt es in vielen Fällen ein Machtungleichgewicht: Entweder das vorgelagerte oder das nachgelagerte Team kann den Integrationsvertrag diktieren.</a:t>
            </a:r>
          </a:p>
          <a:p>
            <a:pPr marL="285750" indent="-285750">
              <a:spcAft>
                <a:spcPts val="600"/>
              </a:spcAft>
              <a:buFont typeface="Courier New" panose="02070309020205020404" pitchFamily="49" charset="0"/>
              <a:buChar char="o"/>
            </a:pPr>
            <a:r>
              <a:rPr lang="de-DE" dirty="0"/>
              <a:t>DDD sieht die folgenden drei Muster vor, solche Machtungleichheiten zu adressieren.</a:t>
            </a:r>
          </a:p>
        </p:txBody>
      </p:sp>
      <p:pic>
        <p:nvPicPr>
          <p:cNvPr id="6" name="Grafik 5">
            <a:extLst>
              <a:ext uri="{FF2B5EF4-FFF2-40B4-BE49-F238E27FC236}">
                <a16:creationId xmlns:a16="http://schemas.microsoft.com/office/drawing/2014/main" id="{C7453966-D2EC-B747-BD61-73B51A475D0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371443" y="1512000"/>
            <a:ext cx="4258474" cy="1665536"/>
          </a:xfrm>
          <a:prstGeom prst="rect">
            <a:avLst/>
          </a:prstGeom>
        </p:spPr>
      </p:pic>
      <p:sp>
        <p:nvSpPr>
          <p:cNvPr id="11" name="Textfeld 10">
            <a:extLst>
              <a:ext uri="{FF2B5EF4-FFF2-40B4-BE49-F238E27FC236}">
                <a16:creationId xmlns:a16="http://schemas.microsoft.com/office/drawing/2014/main" id="{AA6EF7F1-83DE-F34A-8BAB-92A3471A8C22}"/>
              </a:ext>
            </a:extLst>
          </p:cNvPr>
          <p:cNvSpPr txBox="1"/>
          <p:nvPr/>
        </p:nvSpPr>
        <p:spPr>
          <a:xfrm>
            <a:off x="6216514" y="3878261"/>
            <a:ext cx="2568332" cy="1477328"/>
          </a:xfrm>
          <a:prstGeom prst="rect">
            <a:avLst/>
          </a:prstGeom>
          <a:noFill/>
        </p:spPr>
        <p:txBody>
          <a:bodyPr wrap="none" rtlCol="0">
            <a:spAutoFit/>
          </a:bodyPr>
          <a:lstStyle/>
          <a:p>
            <a:pPr marL="285750" indent="-285750">
              <a:buFont typeface="Courier New" panose="02070309020205020404" pitchFamily="49" charset="0"/>
              <a:buChar char="o"/>
            </a:pPr>
            <a:r>
              <a:rPr lang="de-DE" dirty="0" err="1"/>
              <a:t>Conformist</a:t>
            </a:r>
            <a:r>
              <a:rPr lang="de-DE" dirty="0"/>
              <a:t> Pattern</a:t>
            </a:r>
          </a:p>
          <a:p>
            <a:pPr marL="285750" indent="-285750">
              <a:buFont typeface="Courier New" panose="02070309020205020404" pitchFamily="49" charset="0"/>
              <a:buChar char="o"/>
            </a:pPr>
            <a:endParaRPr lang="de-DE" dirty="0"/>
          </a:p>
          <a:p>
            <a:pPr marL="285750" indent="-285750">
              <a:buFont typeface="Courier New" panose="02070309020205020404" pitchFamily="49" charset="0"/>
              <a:buChar char="o"/>
            </a:pPr>
            <a:r>
              <a:rPr lang="de-DE" dirty="0"/>
              <a:t>Anti-</a:t>
            </a:r>
            <a:r>
              <a:rPr lang="de-DE" dirty="0" err="1"/>
              <a:t>Corruption</a:t>
            </a:r>
            <a:r>
              <a:rPr lang="de-DE" dirty="0"/>
              <a:t> Layer</a:t>
            </a:r>
          </a:p>
          <a:p>
            <a:pPr marL="285750" indent="-285750">
              <a:buFont typeface="Courier New" panose="02070309020205020404" pitchFamily="49" charset="0"/>
              <a:buChar char="o"/>
            </a:pPr>
            <a:endParaRPr lang="de-DE" dirty="0"/>
          </a:p>
          <a:p>
            <a:pPr marL="285750" indent="-285750">
              <a:buFont typeface="Courier New" panose="02070309020205020404" pitchFamily="49" charset="0"/>
              <a:buChar char="o"/>
            </a:pPr>
            <a:r>
              <a:rPr lang="de-DE" dirty="0"/>
              <a:t>Open-Host Service</a:t>
            </a:r>
          </a:p>
        </p:txBody>
      </p:sp>
      <p:sp>
        <p:nvSpPr>
          <p:cNvPr id="8" name="Textfeld 7">
            <a:extLst>
              <a:ext uri="{FF2B5EF4-FFF2-40B4-BE49-F238E27FC236}">
                <a16:creationId xmlns:a16="http://schemas.microsoft.com/office/drawing/2014/main" id="{9C3EE671-E7E1-0B44-9B42-6AE3C2B015E0}"/>
              </a:ext>
            </a:extLst>
          </p:cNvPr>
          <p:cNvSpPr txBox="1"/>
          <p:nvPr/>
        </p:nvSpPr>
        <p:spPr>
          <a:xfrm>
            <a:off x="45199" y="6595136"/>
            <a:ext cx="4985660" cy="261610"/>
          </a:xfrm>
          <a:prstGeom prst="rect">
            <a:avLst/>
          </a:prstGeom>
          <a:noFill/>
        </p:spPr>
        <p:txBody>
          <a:bodyPr wrap="none" rtlCol="0">
            <a:spAutoFit/>
          </a:bodyPr>
          <a:lstStyle/>
          <a:p>
            <a:r>
              <a:rPr lang="de-DE" sz="1100" b="1" dirty="0"/>
              <a:t>Bildquelle:</a:t>
            </a:r>
            <a:r>
              <a:rPr lang="de-DE" sz="1100" dirty="0"/>
              <a:t> </a:t>
            </a:r>
            <a:r>
              <a:rPr lang="de-DE" sz="1100" dirty="0" err="1"/>
              <a:t>Vladik</a:t>
            </a:r>
            <a:r>
              <a:rPr lang="de-DE" sz="1100" dirty="0"/>
              <a:t> </a:t>
            </a:r>
            <a:r>
              <a:rPr lang="de-DE" sz="1100" dirty="0" err="1"/>
              <a:t>Khononov</a:t>
            </a:r>
            <a:r>
              <a:rPr lang="de-DE" sz="1100" dirty="0"/>
              <a:t>, </a:t>
            </a:r>
            <a:r>
              <a:rPr lang="de-DE" sz="1100" i="1" dirty="0" err="1"/>
              <a:t>What</a:t>
            </a:r>
            <a:r>
              <a:rPr lang="de-DE" sz="1100" i="1" dirty="0"/>
              <a:t> </a:t>
            </a:r>
            <a:r>
              <a:rPr lang="de-DE" sz="1100" i="1" dirty="0" err="1"/>
              <a:t>Is</a:t>
            </a:r>
            <a:r>
              <a:rPr lang="de-DE" sz="1100" i="1" dirty="0"/>
              <a:t> Domain-</a:t>
            </a:r>
            <a:r>
              <a:rPr lang="de-DE" sz="1100" i="1" dirty="0" err="1"/>
              <a:t>Driven</a:t>
            </a:r>
            <a:r>
              <a:rPr lang="de-DE" sz="1100" i="1" dirty="0"/>
              <a:t> Design?</a:t>
            </a:r>
            <a:r>
              <a:rPr lang="de-DE" sz="1100" dirty="0"/>
              <a:t> </a:t>
            </a:r>
            <a:r>
              <a:rPr lang="de-DE" sz="1100" dirty="0" err="1"/>
              <a:t>O'Reilly</a:t>
            </a:r>
            <a:r>
              <a:rPr lang="de-DE" sz="1100" dirty="0"/>
              <a:t> Media, 2019</a:t>
            </a:r>
          </a:p>
        </p:txBody>
      </p:sp>
    </p:spTree>
    <p:extLst>
      <p:ext uri="{BB962C8B-B14F-4D97-AF65-F5344CB8AC3E}">
        <p14:creationId xmlns:p14="http://schemas.microsoft.com/office/powerpoint/2010/main" val="698292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44AE79-8FC7-ED45-A029-604C9722ADBE}"/>
              </a:ext>
            </a:extLst>
          </p:cNvPr>
          <p:cNvSpPr>
            <a:spLocks noGrp="1"/>
          </p:cNvSpPr>
          <p:nvPr>
            <p:ph type="title"/>
          </p:nvPr>
        </p:nvSpPr>
        <p:spPr/>
        <p:txBody>
          <a:bodyPr/>
          <a:lstStyle/>
          <a:p>
            <a:r>
              <a:rPr lang="de-DE" dirty="0" err="1"/>
              <a:t>Context</a:t>
            </a:r>
            <a:r>
              <a:rPr lang="de-DE" dirty="0"/>
              <a:t>  Mapping</a:t>
            </a:r>
          </a:p>
        </p:txBody>
      </p:sp>
      <p:sp>
        <p:nvSpPr>
          <p:cNvPr id="3" name="Textplatzhalter 2">
            <a:extLst>
              <a:ext uri="{FF2B5EF4-FFF2-40B4-BE49-F238E27FC236}">
                <a16:creationId xmlns:a16="http://schemas.microsoft.com/office/drawing/2014/main" id="{7FCE220D-1D44-2242-95C2-C1E4B09E4A73}"/>
              </a:ext>
            </a:extLst>
          </p:cNvPr>
          <p:cNvSpPr>
            <a:spLocks noGrp="1"/>
          </p:cNvSpPr>
          <p:nvPr>
            <p:ph type="body" sz="quarter" idx="32"/>
          </p:nvPr>
        </p:nvSpPr>
        <p:spPr/>
        <p:txBody>
          <a:bodyPr/>
          <a:lstStyle/>
          <a:p>
            <a:r>
              <a:rPr lang="de-DE" dirty="0"/>
              <a:t>Customer-</a:t>
            </a:r>
            <a:r>
              <a:rPr lang="de-DE" dirty="0" err="1"/>
              <a:t>Supplier</a:t>
            </a:r>
            <a:r>
              <a:rPr lang="de-DE" dirty="0"/>
              <a:t> Patterns – </a:t>
            </a:r>
            <a:r>
              <a:rPr lang="de-DE" dirty="0" err="1"/>
              <a:t>Conformist</a:t>
            </a:r>
            <a:r>
              <a:rPr lang="de-DE" dirty="0"/>
              <a:t> Pattern</a:t>
            </a:r>
          </a:p>
        </p:txBody>
      </p:sp>
      <p:sp>
        <p:nvSpPr>
          <p:cNvPr id="4" name="Foliennummernplatzhalter 3">
            <a:extLst>
              <a:ext uri="{FF2B5EF4-FFF2-40B4-BE49-F238E27FC236}">
                <a16:creationId xmlns:a16="http://schemas.microsoft.com/office/drawing/2014/main" id="{B1166306-8DE7-AA4B-A740-F4A90256AE21}"/>
              </a:ext>
            </a:extLst>
          </p:cNvPr>
          <p:cNvSpPr>
            <a:spLocks noGrp="1"/>
          </p:cNvSpPr>
          <p:nvPr>
            <p:ph type="sldNum" sz="quarter" idx="33"/>
          </p:nvPr>
        </p:nvSpPr>
        <p:spPr/>
        <p:txBody>
          <a:bodyPr/>
          <a:lstStyle/>
          <a:p>
            <a:pPr rtl="0"/>
            <a:fld id="{19B51A1E-902D-48AF-9020-955120F399B6}" type="slidenum">
              <a:rPr lang="de-DE" noProof="0" smtClean="0"/>
              <a:pPr rtl="0"/>
              <a:t>15</a:t>
            </a:fld>
            <a:endParaRPr lang="de-DE" noProof="0"/>
          </a:p>
        </p:txBody>
      </p:sp>
      <p:sp>
        <p:nvSpPr>
          <p:cNvPr id="5" name="Rechteck 4">
            <a:extLst>
              <a:ext uri="{FF2B5EF4-FFF2-40B4-BE49-F238E27FC236}">
                <a16:creationId xmlns:a16="http://schemas.microsoft.com/office/drawing/2014/main" id="{1A9EBF4E-9D36-054D-9ECC-58A521DE9537}"/>
              </a:ext>
            </a:extLst>
          </p:cNvPr>
          <p:cNvSpPr/>
          <p:nvPr/>
        </p:nvSpPr>
        <p:spPr>
          <a:xfrm>
            <a:off x="431801" y="1813173"/>
            <a:ext cx="4529082" cy="4016484"/>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sz="1600" dirty="0"/>
              <a:t>In einigen Fällen ist das Kräfteverhältnis zugunsten des Upstream Teams, das keine wirkliche Motivation hat, die Bedürfnisse seiner Kunden zu unterstützen.</a:t>
            </a:r>
          </a:p>
          <a:p>
            <a:pPr marL="285750" indent="-285750">
              <a:spcAft>
                <a:spcPts val="600"/>
              </a:spcAft>
              <a:buFont typeface="Courier New" panose="02070309020205020404" pitchFamily="49" charset="0"/>
              <a:buChar char="o"/>
            </a:pPr>
            <a:r>
              <a:rPr lang="de-DE" sz="1600" dirty="0"/>
              <a:t>Stattdessen stellt es nur den Integrationsvertrag zur Verfügung, der nach seinem eigenen Modell definiert ist - </a:t>
            </a:r>
            <a:r>
              <a:rPr lang="de-DE" sz="1600" dirty="0" err="1"/>
              <a:t>take</a:t>
            </a:r>
            <a:r>
              <a:rPr lang="de-DE" sz="1600" dirty="0"/>
              <a:t> </a:t>
            </a:r>
            <a:r>
              <a:rPr lang="de-DE" sz="1600" dirty="0" err="1"/>
              <a:t>it</a:t>
            </a:r>
            <a:r>
              <a:rPr lang="de-DE" sz="1600" dirty="0"/>
              <a:t> </a:t>
            </a:r>
            <a:r>
              <a:rPr lang="de-DE" sz="1600" dirty="0" err="1"/>
              <a:t>or</a:t>
            </a:r>
            <a:r>
              <a:rPr lang="de-DE" sz="1600" dirty="0"/>
              <a:t> </a:t>
            </a:r>
            <a:r>
              <a:rPr lang="de-DE" sz="1600" dirty="0" err="1"/>
              <a:t>leave</a:t>
            </a:r>
            <a:r>
              <a:rPr lang="de-DE" sz="1600" dirty="0"/>
              <a:t> it.</a:t>
            </a:r>
          </a:p>
          <a:p>
            <a:pPr marL="285750" indent="-285750">
              <a:spcAft>
                <a:spcPts val="600"/>
              </a:spcAft>
              <a:buFont typeface="Courier New" panose="02070309020205020404" pitchFamily="49" charset="0"/>
              <a:buChar char="o"/>
            </a:pPr>
            <a:r>
              <a:rPr lang="de-DE" sz="1600" dirty="0"/>
              <a:t>Solche Machtungleichgewichte existieren häufig bei unternehmensexternen Service Providern, können aber auch durch interne Organisationspolitik verursacht werden.</a:t>
            </a:r>
          </a:p>
          <a:p>
            <a:pPr marL="285750" indent="-285750">
              <a:spcAft>
                <a:spcPts val="600"/>
              </a:spcAft>
              <a:buFont typeface="Courier New" panose="02070309020205020404" pitchFamily="49" charset="0"/>
              <a:buChar char="o"/>
            </a:pPr>
            <a:r>
              <a:rPr lang="de-DE" sz="1600" dirty="0"/>
              <a:t>Wenn das Downstream Team das Modell des </a:t>
            </a:r>
            <a:r>
              <a:rPr lang="de-DE" sz="1600" dirty="0" err="1"/>
              <a:t>Upstream</a:t>
            </a:r>
            <a:r>
              <a:rPr lang="de-DE" sz="1600" dirty="0"/>
              <a:t> Teams akzeptieren kann, wird die Beziehung zwischen den </a:t>
            </a:r>
            <a:r>
              <a:rPr lang="de-DE" sz="1600" dirty="0" err="1"/>
              <a:t>Bounded</a:t>
            </a:r>
            <a:r>
              <a:rPr lang="de-DE" sz="1600" dirty="0"/>
              <a:t> </a:t>
            </a:r>
            <a:r>
              <a:rPr lang="de-DE" sz="1600" dirty="0" err="1"/>
              <a:t>Contexts</a:t>
            </a:r>
            <a:r>
              <a:rPr lang="de-DE" sz="1600" dirty="0"/>
              <a:t> als konformistisch bezeichnet. </a:t>
            </a:r>
          </a:p>
        </p:txBody>
      </p:sp>
      <p:pic>
        <p:nvPicPr>
          <p:cNvPr id="7" name="Grafik 6">
            <a:extLst>
              <a:ext uri="{FF2B5EF4-FFF2-40B4-BE49-F238E27FC236}">
                <a16:creationId xmlns:a16="http://schemas.microsoft.com/office/drawing/2014/main" id="{2D615869-0A13-4D43-ABCF-6AA26A81473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357193" y="2209285"/>
            <a:ext cx="4272724" cy="1024759"/>
          </a:xfrm>
          <a:prstGeom prst="rect">
            <a:avLst/>
          </a:prstGeom>
        </p:spPr>
      </p:pic>
      <p:sp>
        <p:nvSpPr>
          <p:cNvPr id="8" name="Rechteck 7">
            <a:extLst>
              <a:ext uri="{FF2B5EF4-FFF2-40B4-BE49-F238E27FC236}">
                <a16:creationId xmlns:a16="http://schemas.microsoft.com/office/drawing/2014/main" id="{C5C104CD-1B54-5647-A854-A4D56F6F41FD}"/>
              </a:ext>
            </a:extLst>
          </p:cNvPr>
          <p:cNvSpPr/>
          <p:nvPr/>
        </p:nvSpPr>
        <p:spPr>
          <a:xfrm>
            <a:off x="5357193" y="3429000"/>
            <a:ext cx="4272724" cy="1815882"/>
          </a:xfrm>
          <a:prstGeom prst="rect">
            <a:avLst/>
          </a:prstGeom>
        </p:spPr>
        <p:txBody>
          <a:bodyPr wrap="square">
            <a:spAutoFit/>
          </a:bodyPr>
          <a:lstStyle/>
          <a:p>
            <a:r>
              <a:rPr lang="de-DE" sz="1400" b="1" dirty="0"/>
              <a:t>Das Downstream Team ist konform mit dem Modell des </a:t>
            </a:r>
            <a:r>
              <a:rPr lang="de-DE" sz="1400" b="1" dirty="0" err="1"/>
              <a:t>Upstream</a:t>
            </a:r>
            <a:r>
              <a:rPr lang="de-DE" sz="1400" b="1" dirty="0"/>
              <a:t> Teams.</a:t>
            </a:r>
          </a:p>
          <a:p>
            <a:endParaRPr lang="de-DE" sz="1400" dirty="0"/>
          </a:p>
          <a:p>
            <a:r>
              <a:rPr lang="de-DE" sz="1400" i="1" dirty="0"/>
              <a:t>Die Entscheidung des Downstream-Teams, einen Teil seiner Autonomie aufzugeben, kann durchaus sinnvoll sein. Zum Beispiel kann der vom </a:t>
            </a:r>
            <a:r>
              <a:rPr lang="de-DE" sz="1400" i="1" dirty="0" err="1"/>
              <a:t>Upstream</a:t>
            </a:r>
            <a:r>
              <a:rPr lang="de-DE" sz="1400" i="1" dirty="0"/>
              <a:t>-Team offengelegte Vertrag ein branchenübliches, gut etabliertes Modell sein</a:t>
            </a:r>
            <a:r>
              <a:rPr lang="de-DE" sz="1400" dirty="0"/>
              <a:t>.</a:t>
            </a:r>
          </a:p>
        </p:txBody>
      </p:sp>
      <p:sp>
        <p:nvSpPr>
          <p:cNvPr id="9" name="Textfeld 8">
            <a:extLst>
              <a:ext uri="{FF2B5EF4-FFF2-40B4-BE49-F238E27FC236}">
                <a16:creationId xmlns:a16="http://schemas.microsoft.com/office/drawing/2014/main" id="{F2A468D2-9F22-A04A-9AC4-ABAAD682C6FB}"/>
              </a:ext>
            </a:extLst>
          </p:cNvPr>
          <p:cNvSpPr txBox="1"/>
          <p:nvPr/>
        </p:nvSpPr>
        <p:spPr>
          <a:xfrm>
            <a:off x="45199" y="6595136"/>
            <a:ext cx="4985660" cy="261610"/>
          </a:xfrm>
          <a:prstGeom prst="rect">
            <a:avLst/>
          </a:prstGeom>
          <a:noFill/>
        </p:spPr>
        <p:txBody>
          <a:bodyPr wrap="none" rtlCol="0">
            <a:spAutoFit/>
          </a:bodyPr>
          <a:lstStyle/>
          <a:p>
            <a:r>
              <a:rPr lang="de-DE" sz="1100" b="1" dirty="0"/>
              <a:t>Bildquelle:</a:t>
            </a:r>
            <a:r>
              <a:rPr lang="de-DE" sz="1100" dirty="0"/>
              <a:t> </a:t>
            </a:r>
            <a:r>
              <a:rPr lang="de-DE" sz="1100" dirty="0" err="1"/>
              <a:t>Vladik</a:t>
            </a:r>
            <a:r>
              <a:rPr lang="de-DE" sz="1100" dirty="0"/>
              <a:t> </a:t>
            </a:r>
            <a:r>
              <a:rPr lang="de-DE" sz="1100" dirty="0" err="1"/>
              <a:t>Khononov</a:t>
            </a:r>
            <a:r>
              <a:rPr lang="de-DE" sz="1100" dirty="0"/>
              <a:t>, </a:t>
            </a:r>
            <a:r>
              <a:rPr lang="de-DE" sz="1100" i="1" dirty="0" err="1"/>
              <a:t>What</a:t>
            </a:r>
            <a:r>
              <a:rPr lang="de-DE" sz="1100" i="1" dirty="0"/>
              <a:t> </a:t>
            </a:r>
            <a:r>
              <a:rPr lang="de-DE" sz="1100" i="1" dirty="0" err="1"/>
              <a:t>Is</a:t>
            </a:r>
            <a:r>
              <a:rPr lang="de-DE" sz="1100" i="1" dirty="0"/>
              <a:t> Domain-</a:t>
            </a:r>
            <a:r>
              <a:rPr lang="de-DE" sz="1100" i="1" dirty="0" err="1"/>
              <a:t>Driven</a:t>
            </a:r>
            <a:r>
              <a:rPr lang="de-DE" sz="1100" i="1" dirty="0"/>
              <a:t> Design?</a:t>
            </a:r>
            <a:r>
              <a:rPr lang="de-DE" sz="1100" dirty="0"/>
              <a:t> </a:t>
            </a:r>
            <a:r>
              <a:rPr lang="de-DE" sz="1100" dirty="0" err="1"/>
              <a:t>O'Reilly</a:t>
            </a:r>
            <a:r>
              <a:rPr lang="de-DE" sz="1100" dirty="0"/>
              <a:t> Media, 2019</a:t>
            </a:r>
          </a:p>
        </p:txBody>
      </p:sp>
    </p:spTree>
    <p:extLst>
      <p:ext uri="{BB962C8B-B14F-4D97-AF65-F5344CB8AC3E}">
        <p14:creationId xmlns:p14="http://schemas.microsoft.com/office/powerpoint/2010/main" val="1089612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C5C104CD-1B54-5647-A854-A4D56F6F41FD}"/>
              </a:ext>
            </a:extLst>
          </p:cNvPr>
          <p:cNvSpPr/>
          <p:nvPr/>
        </p:nvSpPr>
        <p:spPr>
          <a:xfrm>
            <a:off x="4235669" y="1514628"/>
            <a:ext cx="7524530" cy="4616648"/>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r>
              <a:rPr lang="de-DE" sz="1400" b="1" dirty="0"/>
              <a:t>Das </a:t>
            </a:r>
            <a:r>
              <a:rPr lang="de-DE" sz="1400" b="1" dirty="0" err="1"/>
              <a:t>Anticorruption</a:t>
            </a:r>
            <a:r>
              <a:rPr lang="de-DE" sz="1400" b="1" dirty="0"/>
              <a:t> Layer Pattern adressiert Szenarien, in denen es nicht wünschenswert oder den Aufwand wert ist, dem Modell des </a:t>
            </a:r>
            <a:r>
              <a:rPr lang="de-DE" sz="1400" b="1" dirty="0" err="1"/>
              <a:t>Suppliers</a:t>
            </a:r>
            <a:r>
              <a:rPr lang="de-DE" sz="1400" b="1" dirty="0"/>
              <a:t> vollständig zu entsprechen</a:t>
            </a:r>
          </a:p>
          <a:p>
            <a:endParaRPr lang="de-DE" sz="1400" dirty="0"/>
          </a:p>
          <a:p>
            <a:pPr marL="285750" indent="-285750">
              <a:buFont typeface="Arial" panose="020B0604020202020204" pitchFamily="34" charset="0"/>
              <a:buChar char="•"/>
            </a:pPr>
            <a:r>
              <a:rPr lang="de-DE" sz="1400" dirty="0"/>
              <a:t>Wenn der nachgelagerte </a:t>
            </a:r>
            <a:r>
              <a:rPr lang="de-DE" sz="1400" dirty="0" err="1"/>
              <a:t>Bounded</a:t>
            </a:r>
            <a:r>
              <a:rPr lang="de-DE" sz="1400" dirty="0"/>
              <a:t> </a:t>
            </a:r>
            <a:r>
              <a:rPr lang="de-DE" sz="1400" dirty="0" err="1"/>
              <a:t>Context</a:t>
            </a:r>
            <a:r>
              <a:rPr lang="de-DE" sz="1400" dirty="0"/>
              <a:t> eine Core-Subdomäne enthält – also sehr spezifisch ist. Das Modell einer Core-Subdomäne erfordert besondere Aufmerksamkeit, und die Einhaltung des Modells des </a:t>
            </a:r>
            <a:r>
              <a:rPr lang="de-DE" sz="1400" dirty="0" err="1"/>
              <a:t>Suppliers</a:t>
            </a:r>
            <a:r>
              <a:rPr lang="de-DE" sz="1400" dirty="0"/>
              <a:t> könnte die Modellierung der eigenen Problemdomäne behindern.</a:t>
            </a:r>
          </a:p>
          <a:p>
            <a:pPr marL="285750" indent="-285750">
              <a:buFont typeface="Arial" panose="020B0604020202020204" pitchFamily="34" charset="0"/>
              <a:buChar char="•"/>
            </a:pPr>
            <a:r>
              <a:rPr lang="de-DE" sz="1400" dirty="0"/>
              <a:t>Wenn das vorgelagerte Modell schlecht oder unpassend ist und ggf. über Jahrzehnte gewachsen ist. Dies ist häufig bei der Integration von Altsystemen der Fall.</a:t>
            </a:r>
          </a:p>
          <a:p>
            <a:pPr marL="285750" indent="-285750">
              <a:buFont typeface="Arial" panose="020B0604020202020204" pitchFamily="34" charset="0"/>
              <a:buChar char="•"/>
            </a:pPr>
            <a:r>
              <a:rPr lang="de-DE" sz="1400" dirty="0"/>
              <a:t>Wenn sich der Vertrag des </a:t>
            </a:r>
            <a:r>
              <a:rPr lang="de-DE" sz="1400" dirty="0" err="1"/>
              <a:t>Suppliers</a:t>
            </a:r>
            <a:r>
              <a:rPr lang="de-DE" sz="1400" dirty="0"/>
              <a:t> häufig ändert und der Consumer sein Modell vor solchen häufigen Änderungen schützen möchte. Mit einer Antikorruptionsschicht wirken sich die Änderungen im Modell des Lieferanten nur auf den Übersetzungsmechanismus aus.</a:t>
            </a:r>
          </a:p>
          <a:p>
            <a:pPr marL="285750" indent="-285750">
              <a:buFont typeface="Arial" panose="020B0604020202020204" pitchFamily="34" charset="0"/>
              <a:buChar char="•"/>
            </a:pPr>
            <a:r>
              <a:rPr lang="de-DE" sz="1400" dirty="0"/>
              <a:t>Wenn das Modell des </a:t>
            </a:r>
            <a:r>
              <a:rPr lang="de-DE" sz="1400" dirty="0" err="1"/>
              <a:t>Suppliers</a:t>
            </a:r>
            <a:r>
              <a:rPr lang="de-DE" sz="1400" dirty="0"/>
              <a:t> sehr groß ist und nur Teile dieses Modells benötigt werden.</a:t>
            </a:r>
          </a:p>
        </p:txBody>
      </p:sp>
      <p:sp>
        <p:nvSpPr>
          <p:cNvPr id="2" name="Titel 1">
            <a:extLst>
              <a:ext uri="{FF2B5EF4-FFF2-40B4-BE49-F238E27FC236}">
                <a16:creationId xmlns:a16="http://schemas.microsoft.com/office/drawing/2014/main" id="{1A44AE79-8FC7-ED45-A029-604C9722ADBE}"/>
              </a:ext>
            </a:extLst>
          </p:cNvPr>
          <p:cNvSpPr>
            <a:spLocks noGrp="1"/>
          </p:cNvSpPr>
          <p:nvPr>
            <p:ph type="title"/>
          </p:nvPr>
        </p:nvSpPr>
        <p:spPr/>
        <p:txBody>
          <a:bodyPr/>
          <a:lstStyle/>
          <a:p>
            <a:r>
              <a:rPr lang="de-DE" dirty="0" err="1"/>
              <a:t>Context</a:t>
            </a:r>
            <a:r>
              <a:rPr lang="de-DE" dirty="0"/>
              <a:t>  Mapping</a:t>
            </a:r>
          </a:p>
        </p:txBody>
      </p:sp>
      <p:sp>
        <p:nvSpPr>
          <p:cNvPr id="3" name="Textplatzhalter 2">
            <a:extLst>
              <a:ext uri="{FF2B5EF4-FFF2-40B4-BE49-F238E27FC236}">
                <a16:creationId xmlns:a16="http://schemas.microsoft.com/office/drawing/2014/main" id="{7FCE220D-1D44-2242-95C2-C1E4B09E4A73}"/>
              </a:ext>
            </a:extLst>
          </p:cNvPr>
          <p:cNvSpPr>
            <a:spLocks noGrp="1"/>
          </p:cNvSpPr>
          <p:nvPr>
            <p:ph type="body" sz="quarter" idx="32"/>
          </p:nvPr>
        </p:nvSpPr>
        <p:spPr/>
        <p:txBody>
          <a:bodyPr/>
          <a:lstStyle/>
          <a:p>
            <a:r>
              <a:rPr lang="de-DE" dirty="0"/>
              <a:t>Customer-</a:t>
            </a:r>
            <a:r>
              <a:rPr lang="de-DE" dirty="0" err="1"/>
              <a:t>Supplier</a:t>
            </a:r>
            <a:r>
              <a:rPr lang="de-DE" dirty="0"/>
              <a:t> Patterns – Anti </a:t>
            </a:r>
            <a:r>
              <a:rPr lang="de-DE" dirty="0" err="1"/>
              <a:t>Corruption</a:t>
            </a:r>
            <a:r>
              <a:rPr lang="de-DE" dirty="0"/>
              <a:t> Layer</a:t>
            </a:r>
          </a:p>
        </p:txBody>
      </p:sp>
      <p:sp>
        <p:nvSpPr>
          <p:cNvPr id="4" name="Foliennummernplatzhalter 3">
            <a:extLst>
              <a:ext uri="{FF2B5EF4-FFF2-40B4-BE49-F238E27FC236}">
                <a16:creationId xmlns:a16="http://schemas.microsoft.com/office/drawing/2014/main" id="{B1166306-8DE7-AA4B-A740-F4A90256AE21}"/>
              </a:ext>
            </a:extLst>
          </p:cNvPr>
          <p:cNvSpPr>
            <a:spLocks noGrp="1"/>
          </p:cNvSpPr>
          <p:nvPr>
            <p:ph type="sldNum" sz="quarter" idx="33"/>
          </p:nvPr>
        </p:nvSpPr>
        <p:spPr/>
        <p:txBody>
          <a:bodyPr/>
          <a:lstStyle/>
          <a:p>
            <a:pPr rtl="0"/>
            <a:fld id="{19B51A1E-902D-48AF-9020-955120F399B6}" type="slidenum">
              <a:rPr lang="de-DE" noProof="0" smtClean="0"/>
              <a:pPr rtl="0"/>
              <a:t>16</a:t>
            </a:fld>
            <a:endParaRPr lang="de-DE" noProof="0"/>
          </a:p>
        </p:txBody>
      </p:sp>
      <p:sp>
        <p:nvSpPr>
          <p:cNvPr id="5" name="Rechteck 4">
            <a:extLst>
              <a:ext uri="{FF2B5EF4-FFF2-40B4-BE49-F238E27FC236}">
                <a16:creationId xmlns:a16="http://schemas.microsoft.com/office/drawing/2014/main" id="{1A9EBF4E-9D36-054D-9ECC-58A521DE9537}"/>
              </a:ext>
            </a:extLst>
          </p:cNvPr>
          <p:cNvSpPr/>
          <p:nvPr/>
        </p:nvSpPr>
        <p:spPr>
          <a:xfrm>
            <a:off x="466080" y="1512000"/>
            <a:ext cx="3674996" cy="5262979"/>
          </a:xfrm>
          <a:prstGeom prst="rect">
            <a:avLst/>
          </a:prstGeom>
        </p:spPr>
        <p:txBody>
          <a:bodyPr wrap="square">
            <a:spAutoFit/>
          </a:bodyPr>
          <a:lstStyle/>
          <a:p>
            <a:r>
              <a:rPr lang="de-DE" sz="1600" dirty="0"/>
              <a:t>Das nächste Muster behandelt Fälle, in denen ein Consumer nicht bereit ist, das Modell des </a:t>
            </a:r>
            <a:r>
              <a:rPr lang="de-DE" sz="1600" dirty="0" err="1"/>
              <a:t>Supplier</a:t>
            </a:r>
            <a:r>
              <a:rPr lang="de-DE" sz="1600" dirty="0"/>
              <a:t> vorbehaltlos zu akzeptieren.</a:t>
            </a:r>
          </a:p>
          <a:p>
            <a:endParaRPr lang="de-DE" sz="1600" dirty="0"/>
          </a:p>
          <a:p>
            <a:r>
              <a:rPr lang="de-DE" sz="1600" dirty="0"/>
              <a:t>Wie im Fall des konformistischen Musters ist das Machtgleichgewicht in dieser Beziehung immer noch zugunsten des </a:t>
            </a:r>
            <a:r>
              <a:rPr lang="de-DE" sz="1600" dirty="0" err="1"/>
              <a:t>Upstream</a:t>
            </a:r>
            <a:r>
              <a:rPr lang="de-DE" sz="1600" dirty="0"/>
              <a:t> Services verschoben. In diesem Fall ist der Downstream </a:t>
            </a:r>
            <a:r>
              <a:rPr lang="de-DE" sz="1600" dirty="0" err="1"/>
              <a:t>Bounded</a:t>
            </a:r>
            <a:r>
              <a:rPr lang="de-DE" sz="1600" dirty="0"/>
              <a:t> </a:t>
            </a:r>
            <a:r>
              <a:rPr lang="de-DE" sz="1600" dirty="0" err="1"/>
              <a:t>Context</a:t>
            </a:r>
            <a:r>
              <a:rPr lang="de-DE" sz="1600" dirty="0"/>
              <a:t> jedoch nicht bereit, sich anzupassen. </a:t>
            </a:r>
          </a:p>
          <a:p>
            <a:endParaRPr lang="de-DE" sz="1600" dirty="0"/>
          </a:p>
          <a:p>
            <a:r>
              <a:rPr lang="de-DE" sz="1600" dirty="0"/>
              <a:t>Stattdessen wird das Modell des </a:t>
            </a:r>
            <a:r>
              <a:rPr lang="de-DE" sz="1600" dirty="0" err="1"/>
              <a:t>Upstream</a:t>
            </a:r>
            <a:r>
              <a:rPr lang="de-DE" sz="1600" dirty="0"/>
              <a:t> </a:t>
            </a:r>
            <a:r>
              <a:rPr lang="de-DE" sz="1600" dirty="0" err="1"/>
              <a:t>Bounded</a:t>
            </a:r>
            <a:r>
              <a:rPr lang="de-DE" sz="1600" dirty="0"/>
              <a:t> </a:t>
            </a:r>
            <a:r>
              <a:rPr lang="de-DE" sz="1600" dirty="0" err="1"/>
              <a:t>Contexts</a:t>
            </a:r>
            <a:r>
              <a:rPr lang="de-DE" sz="1600" dirty="0"/>
              <a:t> über eine Antikorruptionsschicht in ein Modell übersetzt, das auf die Bedürfnisse des eigenen </a:t>
            </a:r>
            <a:r>
              <a:rPr lang="de-DE" sz="1600" dirty="0" err="1"/>
              <a:t>Bounded</a:t>
            </a:r>
            <a:r>
              <a:rPr lang="de-DE" sz="1600" dirty="0"/>
              <a:t> </a:t>
            </a:r>
            <a:r>
              <a:rPr lang="de-DE" sz="1600" dirty="0" err="1"/>
              <a:t>Contexts</a:t>
            </a:r>
            <a:r>
              <a:rPr lang="de-DE" sz="1600" dirty="0"/>
              <a:t> zugeschnitten ist.</a:t>
            </a:r>
          </a:p>
          <a:p>
            <a:endParaRPr lang="de-DE" sz="1600" dirty="0"/>
          </a:p>
          <a:p>
            <a:endParaRPr lang="de-DE" sz="1600" dirty="0"/>
          </a:p>
        </p:txBody>
      </p:sp>
      <p:pic>
        <p:nvPicPr>
          <p:cNvPr id="7" name="Grafik 6">
            <a:extLst>
              <a:ext uri="{FF2B5EF4-FFF2-40B4-BE49-F238E27FC236}">
                <a16:creationId xmlns:a16="http://schemas.microsoft.com/office/drawing/2014/main" id="{2D615869-0A13-4D43-ABCF-6AA26A814732}"/>
              </a:ext>
            </a:extLst>
          </p:cNvPr>
          <p:cNvPicPr>
            <a:picLocks noChangeAspect="1"/>
          </p:cNvPicPr>
          <p:nvPr/>
        </p:nvPicPr>
        <p:blipFill>
          <a:blip r:embed="rId2">
            <a:clrChange>
              <a:clrFrom>
                <a:srgbClr val="FFFFFF"/>
              </a:clrFrom>
              <a:clrTo>
                <a:srgbClr val="FFFFFF">
                  <a:alpha val="0"/>
                </a:srgbClr>
              </a:clrTo>
            </a:clrChange>
          </a:blip>
          <a:srcRect/>
          <a:stretch/>
        </p:blipFill>
        <p:spPr>
          <a:xfrm>
            <a:off x="5413973" y="1589781"/>
            <a:ext cx="4215944" cy="1644263"/>
          </a:xfrm>
          <a:prstGeom prst="rect">
            <a:avLst/>
          </a:prstGeom>
        </p:spPr>
      </p:pic>
      <p:sp>
        <p:nvSpPr>
          <p:cNvPr id="9" name="Textfeld 8">
            <a:extLst>
              <a:ext uri="{FF2B5EF4-FFF2-40B4-BE49-F238E27FC236}">
                <a16:creationId xmlns:a16="http://schemas.microsoft.com/office/drawing/2014/main" id="{ED149574-1384-144B-8F97-34B56095D712}"/>
              </a:ext>
            </a:extLst>
          </p:cNvPr>
          <p:cNvSpPr txBox="1"/>
          <p:nvPr/>
        </p:nvSpPr>
        <p:spPr>
          <a:xfrm>
            <a:off x="45199" y="6595136"/>
            <a:ext cx="4985660" cy="261610"/>
          </a:xfrm>
          <a:prstGeom prst="rect">
            <a:avLst/>
          </a:prstGeom>
          <a:noFill/>
        </p:spPr>
        <p:txBody>
          <a:bodyPr wrap="none" rtlCol="0">
            <a:spAutoFit/>
          </a:bodyPr>
          <a:lstStyle/>
          <a:p>
            <a:r>
              <a:rPr lang="de-DE" sz="1100" b="1" dirty="0"/>
              <a:t>Bildquelle:</a:t>
            </a:r>
            <a:r>
              <a:rPr lang="de-DE" sz="1100" dirty="0"/>
              <a:t> </a:t>
            </a:r>
            <a:r>
              <a:rPr lang="de-DE" sz="1100" dirty="0" err="1"/>
              <a:t>Vladik</a:t>
            </a:r>
            <a:r>
              <a:rPr lang="de-DE" sz="1100" dirty="0"/>
              <a:t> </a:t>
            </a:r>
            <a:r>
              <a:rPr lang="de-DE" sz="1100" dirty="0" err="1"/>
              <a:t>Khononov</a:t>
            </a:r>
            <a:r>
              <a:rPr lang="de-DE" sz="1100" dirty="0"/>
              <a:t>, </a:t>
            </a:r>
            <a:r>
              <a:rPr lang="de-DE" sz="1100" i="1" dirty="0" err="1"/>
              <a:t>What</a:t>
            </a:r>
            <a:r>
              <a:rPr lang="de-DE" sz="1100" i="1" dirty="0"/>
              <a:t> </a:t>
            </a:r>
            <a:r>
              <a:rPr lang="de-DE" sz="1100" i="1" dirty="0" err="1"/>
              <a:t>Is</a:t>
            </a:r>
            <a:r>
              <a:rPr lang="de-DE" sz="1100" i="1" dirty="0"/>
              <a:t> Domain-</a:t>
            </a:r>
            <a:r>
              <a:rPr lang="de-DE" sz="1100" i="1" dirty="0" err="1"/>
              <a:t>Driven</a:t>
            </a:r>
            <a:r>
              <a:rPr lang="de-DE" sz="1100" i="1" dirty="0"/>
              <a:t> Design?</a:t>
            </a:r>
            <a:r>
              <a:rPr lang="de-DE" sz="1100" dirty="0"/>
              <a:t> </a:t>
            </a:r>
            <a:r>
              <a:rPr lang="de-DE" sz="1100" dirty="0" err="1"/>
              <a:t>O'Reilly</a:t>
            </a:r>
            <a:r>
              <a:rPr lang="de-DE" sz="1100" dirty="0"/>
              <a:t> Media, 2019</a:t>
            </a:r>
          </a:p>
        </p:txBody>
      </p:sp>
    </p:spTree>
    <p:extLst>
      <p:ext uri="{BB962C8B-B14F-4D97-AF65-F5344CB8AC3E}">
        <p14:creationId xmlns:p14="http://schemas.microsoft.com/office/powerpoint/2010/main" val="2493329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C5C104CD-1B54-5647-A854-A4D56F6F41FD}"/>
              </a:ext>
            </a:extLst>
          </p:cNvPr>
          <p:cNvSpPr/>
          <p:nvPr/>
        </p:nvSpPr>
        <p:spPr>
          <a:xfrm>
            <a:off x="4235669" y="1798404"/>
            <a:ext cx="5394248" cy="4185761"/>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r>
              <a:rPr lang="de-DE" sz="1400" dirty="0"/>
              <a:t>Die öffentliche Schnittstelle des Anbieters ist also nicht dazu gedacht, seiner eigenen </a:t>
            </a:r>
            <a:r>
              <a:rPr lang="de-DE" sz="1400" dirty="0" err="1"/>
              <a:t>Ubiquitous</a:t>
            </a:r>
            <a:r>
              <a:rPr lang="de-DE" sz="1400" dirty="0"/>
              <a:t> Language zu entsprechen, sondern soll für die Consumer ein bequemes Protokoll bereitstellen, das in einer integrationsorientierten Sprache ausgedrückt ist. Daher wird das öffentliche Protokoll als "veröffentlichte Sprache“ (</a:t>
            </a:r>
            <a:r>
              <a:rPr lang="de-DE" sz="1400" dirty="0" err="1"/>
              <a:t>Published</a:t>
            </a:r>
            <a:r>
              <a:rPr lang="de-DE" sz="1400" dirty="0"/>
              <a:t> Language) bezeichnet.</a:t>
            </a:r>
          </a:p>
          <a:p>
            <a:endParaRPr lang="de-DE" sz="1400" dirty="0"/>
          </a:p>
          <a:p>
            <a:r>
              <a:rPr lang="de-DE" sz="1400" dirty="0"/>
              <a:t>In gewissem Sinne ist das Open-Host-Service-Muster eine Umkehrung des Musters der Antikorruptionsschicht: Anstelle des </a:t>
            </a:r>
            <a:r>
              <a:rPr lang="de-DE" sz="1400" dirty="0" err="1"/>
              <a:t>Consumers</a:t>
            </a:r>
            <a:r>
              <a:rPr lang="de-DE" sz="1400" dirty="0"/>
              <a:t> implementiert der </a:t>
            </a:r>
            <a:r>
              <a:rPr lang="de-DE" sz="1400" dirty="0" err="1"/>
              <a:t>Supplier</a:t>
            </a:r>
            <a:r>
              <a:rPr lang="de-DE" sz="1400" dirty="0"/>
              <a:t> die Übersetzung seines internen Modells.</a:t>
            </a:r>
          </a:p>
        </p:txBody>
      </p:sp>
      <p:sp>
        <p:nvSpPr>
          <p:cNvPr id="2" name="Titel 1">
            <a:extLst>
              <a:ext uri="{FF2B5EF4-FFF2-40B4-BE49-F238E27FC236}">
                <a16:creationId xmlns:a16="http://schemas.microsoft.com/office/drawing/2014/main" id="{1A44AE79-8FC7-ED45-A029-604C9722ADBE}"/>
              </a:ext>
            </a:extLst>
          </p:cNvPr>
          <p:cNvSpPr>
            <a:spLocks noGrp="1"/>
          </p:cNvSpPr>
          <p:nvPr>
            <p:ph type="title"/>
          </p:nvPr>
        </p:nvSpPr>
        <p:spPr/>
        <p:txBody>
          <a:bodyPr/>
          <a:lstStyle/>
          <a:p>
            <a:r>
              <a:rPr lang="de-DE" dirty="0" err="1"/>
              <a:t>Context</a:t>
            </a:r>
            <a:r>
              <a:rPr lang="de-DE" dirty="0"/>
              <a:t>  Mapping</a:t>
            </a:r>
          </a:p>
        </p:txBody>
      </p:sp>
      <p:sp>
        <p:nvSpPr>
          <p:cNvPr id="3" name="Textplatzhalter 2">
            <a:extLst>
              <a:ext uri="{FF2B5EF4-FFF2-40B4-BE49-F238E27FC236}">
                <a16:creationId xmlns:a16="http://schemas.microsoft.com/office/drawing/2014/main" id="{7FCE220D-1D44-2242-95C2-C1E4B09E4A73}"/>
              </a:ext>
            </a:extLst>
          </p:cNvPr>
          <p:cNvSpPr>
            <a:spLocks noGrp="1"/>
          </p:cNvSpPr>
          <p:nvPr>
            <p:ph type="body" sz="quarter" idx="32"/>
          </p:nvPr>
        </p:nvSpPr>
        <p:spPr/>
        <p:txBody>
          <a:bodyPr/>
          <a:lstStyle/>
          <a:p>
            <a:r>
              <a:rPr lang="de-DE" dirty="0"/>
              <a:t>Customer-</a:t>
            </a:r>
            <a:r>
              <a:rPr lang="de-DE" dirty="0" err="1"/>
              <a:t>Supplier</a:t>
            </a:r>
            <a:r>
              <a:rPr lang="de-DE" dirty="0"/>
              <a:t> Patterns – Open Host Service</a:t>
            </a:r>
          </a:p>
        </p:txBody>
      </p:sp>
      <p:sp>
        <p:nvSpPr>
          <p:cNvPr id="4" name="Foliennummernplatzhalter 3">
            <a:extLst>
              <a:ext uri="{FF2B5EF4-FFF2-40B4-BE49-F238E27FC236}">
                <a16:creationId xmlns:a16="http://schemas.microsoft.com/office/drawing/2014/main" id="{B1166306-8DE7-AA4B-A740-F4A90256AE21}"/>
              </a:ext>
            </a:extLst>
          </p:cNvPr>
          <p:cNvSpPr>
            <a:spLocks noGrp="1"/>
          </p:cNvSpPr>
          <p:nvPr>
            <p:ph type="sldNum" sz="quarter" idx="33"/>
          </p:nvPr>
        </p:nvSpPr>
        <p:spPr/>
        <p:txBody>
          <a:bodyPr/>
          <a:lstStyle/>
          <a:p>
            <a:pPr rtl="0"/>
            <a:fld id="{19B51A1E-902D-48AF-9020-955120F399B6}" type="slidenum">
              <a:rPr lang="de-DE" noProof="0" smtClean="0"/>
              <a:pPr rtl="0"/>
              <a:t>17</a:t>
            </a:fld>
            <a:endParaRPr lang="de-DE" noProof="0"/>
          </a:p>
        </p:txBody>
      </p:sp>
      <p:sp>
        <p:nvSpPr>
          <p:cNvPr id="5" name="Rechteck 4">
            <a:extLst>
              <a:ext uri="{FF2B5EF4-FFF2-40B4-BE49-F238E27FC236}">
                <a16:creationId xmlns:a16="http://schemas.microsoft.com/office/drawing/2014/main" id="{1A9EBF4E-9D36-054D-9ECC-58A521DE9537}"/>
              </a:ext>
            </a:extLst>
          </p:cNvPr>
          <p:cNvSpPr/>
          <p:nvPr/>
        </p:nvSpPr>
        <p:spPr>
          <a:xfrm>
            <a:off x="466080" y="1795776"/>
            <a:ext cx="3674996" cy="4031873"/>
          </a:xfrm>
          <a:prstGeom prst="rect">
            <a:avLst/>
          </a:prstGeom>
        </p:spPr>
        <p:txBody>
          <a:bodyPr wrap="square">
            <a:spAutoFit/>
          </a:bodyPr>
          <a:lstStyle/>
          <a:p>
            <a:r>
              <a:rPr lang="de-DE" sz="1600" dirty="0"/>
              <a:t>Dieses Muster befasst sich mit dem Fall, dass die Macht in Richtung der </a:t>
            </a:r>
            <a:r>
              <a:rPr lang="de-DE" sz="1600" dirty="0" err="1"/>
              <a:t>Consuming</a:t>
            </a:r>
            <a:r>
              <a:rPr lang="de-DE" sz="1600" dirty="0"/>
              <a:t> Services verzerrt ist. Der </a:t>
            </a:r>
            <a:r>
              <a:rPr lang="de-DE" sz="1600" dirty="0" err="1"/>
              <a:t>Supplier</a:t>
            </a:r>
            <a:r>
              <a:rPr lang="de-DE" sz="1600" dirty="0"/>
              <a:t> ist daran interessiert, seine Consumer zu schützen und den bestmöglichen Service zu bieten.</a:t>
            </a:r>
          </a:p>
          <a:p>
            <a:endParaRPr lang="de-DE" sz="1600" dirty="0"/>
          </a:p>
          <a:p>
            <a:r>
              <a:rPr lang="de-DE" sz="1600" dirty="0"/>
              <a:t>Um die Verbraucher vor Änderungen an seiner Implementierung zu schützen, entkoppelt der </a:t>
            </a:r>
            <a:r>
              <a:rPr lang="de-DE" sz="1600" dirty="0" err="1"/>
              <a:t>Upstream-Supplier</a:t>
            </a:r>
            <a:r>
              <a:rPr lang="de-DE" sz="1600" dirty="0"/>
              <a:t> sein Implementierungsmodell von der öffentlichen Schnittstelle. Diese Entkopplung ermöglicht es dem </a:t>
            </a:r>
            <a:r>
              <a:rPr lang="de-DE" sz="1600" dirty="0" err="1"/>
              <a:t>Supplier</a:t>
            </a:r>
            <a:r>
              <a:rPr lang="de-DE" sz="1600" dirty="0"/>
              <a:t>, sein Implementierungsmodell und sein öffentliches Modell mit unterschiedlicher Geschwindigkeit weiterzuentwickeln</a:t>
            </a:r>
          </a:p>
        </p:txBody>
      </p:sp>
      <p:pic>
        <p:nvPicPr>
          <p:cNvPr id="7" name="Grafik 6">
            <a:extLst>
              <a:ext uri="{FF2B5EF4-FFF2-40B4-BE49-F238E27FC236}">
                <a16:creationId xmlns:a16="http://schemas.microsoft.com/office/drawing/2014/main" id="{2D615869-0A13-4D43-ABCF-6AA26A814732}"/>
              </a:ext>
            </a:extLst>
          </p:cNvPr>
          <p:cNvPicPr>
            <a:picLocks noChangeAspect="1"/>
          </p:cNvPicPr>
          <p:nvPr/>
        </p:nvPicPr>
        <p:blipFill>
          <a:blip r:embed="rId2"/>
          <a:srcRect/>
          <a:stretch/>
        </p:blipFill>
        <p:spPr>
          <a:xfrm>
            <a:off x="4772842" y="1894577"/>
            <a:ext cx="4215944" cy="1644262"/>
          </a:xfrm>
          <a:prstGeom prst="rect">
            <a:avLst/>
          </a:prstGeom>
        </p:spPr>
      </p:pic>
      <p:sp>
        <p:nvSpPr>
          <p:cNvPr id="6" name="Rechteck 5">
            <a:extLst>
              <a:ext uri="{FF2B5EF4-FFF2-40B4-BE49-F238E27FC236}">
                <a16:creationId xmlns:a16="http://schemas.microsoft.com/office/drawing/2014/main" id="{3AEC8461-B3A7-434F-8A1D-9729ACB50DAF}"/>
              </a:ext>
            </a:extLst>
          </p:cNvPr>
          <p:cNvSpPr/>
          <p:nvPr/>
        </p:nvSpPr>
        <p:spPr>
          <a:xfrm>
            <a:off x="10011336" y="2488299"/>
            <a:ext cx="2106706" cy="3600986"/>
          </a:xfrm>
          <a:prstGeom prst="rect">
            <a:avLst/>
          </a:prstGeom>
        </p:spPr>
        <p:txBody>
          <a:bodyPr wrap="square">
            <a:spAutoFit/>
          </a:bodyPr>
          <a:lstStyle/>
          <a:p>
            <a:r>
              <a:rPr lang="de-DE" sz="1200" i="1" dirty="0">
                <a:latin typeface="Bradley Hand" pitchFamily="2" charset="77"/>
              </a:rPr>
              <a:t>Es ist von entscheidender Bedeutung, dass die veröffentlichte Schnittstelle gut dokumentiert und für die Consumer bequem ist. </a:t>
            </a:r>
            <a:r>
              <a:rPr lang="de-DE" sz="1200" b="1" i="1" dirty="0" err="1">
                <a:solidFill>
                  <a:schemeClr val="accent5"/>
                </a:solidFill>
                <a:latin typeface="Bradley Hand" pitchFamily="2" charset="77"/>
              </a:rPr>
              <a:t>Swagger</a:t>
            </a:r>
            <a:r>
              <a:rPr lang="de-DE" sz="1200" i="1" dirty="0">
                <a:latin typeface="Bradley Hand" pitchFamily="2" charset="77"/>
              </a:rPr>
              <a:t> und verwandte Lösungen sind eine gute Option für die Bereitstellung einer solchen Dokumentation. Diese Lösungen werden gerne bei der Dokumentation von REST-basierten APIs eingesetzt und ermöglichen auch die Generierung des Modells für die veröffentlichte Sprache, die der Dienstanbieter implementieren muss.</a:t>
            </a:r>
          </a:p>
        </p:txBody>
      </p:sp>
      <p:pic>
        <p:nvPicPr>
          <p:cNvPr id="9" name="Grafik 8">
            <a:extLst>
              <a:ext uri="{FF2B5EF4-FFF2-40B4-BE49-F238E27FC236}">
                <a16:creationId xmlns:a16="http://schemas.microsoft.com/office/drawing/2014/main" id="{C6436AD7-EABB-0548-8D5A-D91C692D5478}"/>
              </a:ext>
            </a:extLst>
          </p:cNvPr>
          <p:cNvPicPr>
            <a:picLocks noChangeAspect="1"/>
          </p:cNvPicPr>
          <p:nvPr/>
        </p:nvPicPr>
        <p:blipFill>
          <a:blip r:embed="rId3">
            <a:clrChange>
              <a:clrFrom>
                <a:srgbClr val="FFFFFF"/>
              </a:clrFrom>
              <a:clrTo>
                <a:srgbClr val="FFFFFF">
                  <a:alpha val="0"/>
                </a:srgbClr>
              </a:clrTo>
            </a:clrChange>
            <a:duotone>
              <a:prstClr val="black"/>
              <a:schemeClr val="tx2">
                <a:tint val="45000"/>
                <a:satMod val="400000"/>
              </a:schemeClr>
            </a:duotone>
          </a:blip>
          <a:stretch>
            <a:fillRect/>
          </a:stretch>
        </p:blipFill>
        <p:spPr>
          <a:xfrm>
            <a:off x="10584056" y="1620370"/>
            <a:ext cx="867929" cy="867929"/>
          </a:xfrm>
          <a:prstGeom prst="rect">
            <a:avLst/>
          </a:prstGeom>
        </p:spPr>
      </p:pic>
      <p:pic>
        <p:nvPicPr>
          <p:cNvPr id="10" name="Grafik 9">
            <a:extLst>
              <a:ext uri="{FF2B5EF4-FFF2-40B4-BE49-F238E27FC236}">
                <a16:creationId xmlns:a16="http://schemas.microsoft.com/office/drawing/2014/main" id="{BA575132-888F-AE4B-8391-59A69FA7A90C}"/>
              </a:ext>
            </a:extLst>
          </p:cNvPr>
          <p:cNvPicPr>
            <a:picLocks noChangeAspect="1"/>
          </p:cNvPicPr>
          <p:nvPr/>
        </p:nvPicPr>
        <p:blipFill>
          <a:blip r:embed="rId4">
            <a:duotone>
              <a:prstClr val="black"/>
              <a:schemeClr val="tx2">
                <a:tint val="45000"/>
                <a:satMod val="400000"/>
              </a:schemeClr>
            </a:duotone>
          </a:blip>
          <a:stretch>
            <a:fillRect/>
          </a:stretch>
        </p:blipFill>
        <p:spPr>
          <a:xfrm>
            <a:off x="6982538" y="379937"/>
            <a:ext cx="2647379" cy="798513"/>
          </a:xfrm>
          <a:prstGeom prst="rect">
            <a:avLst/>
          </a:prstGeom>
        </p:spPr>
      </p:pic>
      <p:sp>
        <p:nvSpPr>
          <p:cNvPr id="11" name="Textfeld 10">
            <a:extLst>
              <a:ext uri="{FF2B5EF4-FFF2-40B4-BE49-F238E27FC236}">
                <a16:creationId xmlns:a16="http://schemas.microsoft.com/office/drawing/2014/main" id="{DBD4B19C-8ED7-CC43-B502-5D6764C9D98B}"/>
              </a:ext>
            </a:extLst>
          </p:cNvPr>
          <p:cNvSpPr txBox="1"/>
          <p:nvPr/>
        </p:nvSpPr>
        <p:spPr>
          <a:xfrm>
            <a:off x="45199" y="6595136"/>
            <a:ext cx="4985660" cy="261610"/>
          </a:xfrm>
          <a:prstGeom prst="rect">
            <a:avLst/>
          </a:prstGeom>
          <a:noFill/>
        </p:spPr>
        <p:txBody>
          <a:bodyPr wrap="none" rtlCol="0">
            <a:spAutoFit/>
          </a:bodyPr>
          <a:lstStyle/>
          <a:p>
            <a:r>
              <a:rPr lang="de-DE" sz="1100" b="1" dirty="0"/>
              <a:t>Bildquelle:</a:t>
            </a:r>
            <a:r>
              <a:rPr lang="de-DE" sz="1100" dirty="0"/>
              <a:t> </a:t>
            </a:r>
            <a:r>
              <a:rPr lang="de-DE" sz="1100" dirty="0" err="1"/>
              <a:t>Vladik</a:t>
            </a:r>
            <a:r>
              <a:rPr lang="de-DE" sz="1100" dirty="0"/>
              <a:t> </a:t>
            </a:r>
            <a:r>
              <a:rPr lang="de-DE" sz="1100" dirty="0" err="1"/>
              <a:t>Khononov</a:t>
            </a:r>
            <a:r>
              <a:rPr lang="de-DE" sz="1100" dirty="0"/>
              <a:t>, </a:t>
            </a:r>
            <a:r>
              <a:rPr lang="de-DE" sz="1100" i="1" dirty="0" err="1"/>
              <a:t>What</a:t>
            </a:r>
            <a:r>
              <a:rPr lang="de-DE" sz="1100" i="1" dirty="0"/>
              <a:t> </a:t>
            </a:r>
            <a:r>
              <a:rPr lang="de-DE" sz="1100" i="1" dirty="0" err="1"/>
              <a:t>Is</a:t>
            </a:r>
            <a:r>
              <a:rPr lang="de-DE" sz="1100" i="1" dirty="0"/>
              <a:t> Domain-</a:t>
            </a:r>
            <a:r>
              <a:rPr lang="de-DE" sz="1100" i="1" dirty="0" err="1"/>
              <a:t>Driven</a:t>
            </a:r>
            <a:r>
              <a:rPr lang="de-DE" sz="1100" i="1" dirty="0"/>
              <a:t> Design?</a:t>
            </a:r>
            <a:r>
              <a:rPr lang="de-DE" sz="1100" dirty="0"/>
              <a:t> </a:t>
            </a:r>
            <a:r>
              <a:rPr lang="de-DE" sz="1100" dirty="0" err="1"/>
              <a:t>O'Reilly</a:t>
            </a:r>
            <a:r>
              <a:rPr lang="de-DE" sz="1100" dirty="0"/>
              <a:t> Media, 2019</a:t>
            </a:r>
          </a:p>
        </p:txBody>
      </p:sp>
    </p:spTree>
    <p:extLst>
      <p:ext uri="{BB962C8B-B14F-4D97-AF65-F5344CB8AC3E}">
        <p14:creationId xmlns:p14="http://schemas.microsoft.com/office/powerpoint/2010/main" val="4030331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44AE79-8FC7-ED45-A029-604C9722ADBE}"/>
              </a:ext>
            </a:extLst>
          </p:cNvPr>
          <p:cNvSpPr>
            <a:spLocks noGrp="1"/>
          </p:cNvSpPr>
          <p:nvPr>
            <p:ph type="title"/>
          </p:nvPr>
        </p:nvSpPr>
        <p:spPr/>
        <p:txBody>
          <a:bodyPr/>
          <a:lstStyle/>
          <a:p>
            <a:r>
              <a:rPr lang="de-DE" dirty="0" err="1"/>
              <a:t>Context</a:t>
            </a:r>
            <a:r>
              <a:rPr lang="de-DE" dirty="0"/>
              <a:t>  Mapping</a:t>
            </a:r>
          </a:p>
        </p:txBody>
      </p:sp>
      <p:sp>
        <p:nvSpPr>
          <p:cNvPr id="3" name="Textplatzhalter 2">
            <a:extLst>
              <a:ext uri="{FF2B5EF4-FFF2-40B4-BE49-F238E27FC236}">
                <a16:creationId xmlns:a16="http://schemas.microsoft.com/office/drawing/2014/main" id="{7FCE220D-1D44-2242-95C2-C1E4B09E4A73}"/>
              </a:ext>
            </a:extLst>
          </p:cNvPr>
          <p:cNvSpPr>
            <a:spLocks noGrp="1"/>
          </p:cNvSpPr>
          <p:nvPr>
            <p:ph type="body" sz="quarter" idx="32"/>
          </p:nvPr>
        </p:nvSpPr>
        <p:spPr/>
        <p:txBody>
          <a:bodyPr/>
          <a:lstStyle/>
          <a:p>
            <a:r>
              <a:rPr lang="de-DE" dirty="0"/>
              <a:t>Separate </a:t>
            </a:r>
            <a:r>
              <a:rPr lang="de-DE" dirty="0" err="1"/>
              <a:t>Ways</a:t>
            </a:r>
            <a:r>
              <a:rPr lang="de-DE" dirty="0"/>
              <a:t> Pattern</a:t>
            </a:r>
          </a:p>
        </p:txBody>
      </p:sp>
      <p:sp>
        <p:nvSpPr>
          <p:cNvPr id="4" name="Foliennummernplatzhalter 3">
            <a:extLst>
              <a:ext uri="{FF2B5EF4-FFF2-40B4-BE49-F238E27FC236}">
                <a16:creationId xmlns:a16="http://schemas.microsoft.com/office/drawing/2014/main" id="{B1166306-8DE7-AA4B-A740-F4A90256AE21}"/>
              </a:ext>
            </a:extLst>
          </p:cNvPr>
          <p:cNvSpPr>
            <a:spLocks noGrp="1"/>
          </p:cNvSpPr>
          <p:nvPr>
            <p:ph type="sldNum" sz="quarter" idx="33"/>
          </p:nvPr>
        </p:nvSpPr>
        <p:spPr/>
        <p:txBody>
          <a:bodyPr/>
          <a:lstStyle/>
          <a:p>
            <a:pPr rtl="0"/>
            <a:fld id="{19B51A1E-902D-48AF-9020-955120F399B6}" type="slidenum">
              <a:rPr lang="de-DE" noProof="0" smtClean="0"/>
              <a:pPr rtl="0"/>
              <a:t>18</a:t>
            </a:fld>
            <a:endParaRPr lang="de-DE" noProof="0"/>
          </a:p>
        </p:txBody>
      </p:sp>
      <p:sp>
        <p:nvSpPr>
          <p:cNvPr id="5" name="Rechteck 4">
            <a:extLst>
              <a:ext uri="{FF2B5EF4-FFF2-40B4-BE49-F238E27FC236}">
                <a16:creationId xmlns:a16="http://schemas.microsoft.com/office/drawing/2014/main" id="{1A9EBF4E-9D36-054D-9ECC-58A521DE9537}"/>
              </a:ext>
            </a:extLst>
          </p:cNvPr>
          <p:cNvSpPr/>
          <p:nvPr/>
        </p:nvSpPr>
        <p:spPr>
          <a:xfrm>
            <a:off x="431801" y="1512000"/>
            <a:ext cx="4316071" cy="1754326"/>
          </a:xfrm>
          <a:prstGeom prst="rect">
            <a:avLst/>
          </a:prstGeom>
        </p:spPr>
        <p:txBody>
          <a:bodyPr wrap="square">
            <a:spAutoFit/>
          </a:bodyPr>
          <a:lstStyle/>
          <a:p>
            <a:r>
              <a:rPr lang="de-DE" dirty="0"/>
              <a:t>Die letzte Möglichkeit der Zusammenarbeit ist gar nicht zusammenzuarbeiten. Dieses Muster kann aus verschiedenen Gründen auftreten. Insbesondere aber in Fällen, in denen die Teams nicht bereit oder in der Lage sind, zusammenzuarbeiten.</a:t>
            </a:r>
          </a:p>
        </p:txBody>
      </p:sp>
      <p:sp>
        <p:nvSpPr>
          <p:cNvPr id="11" name="Textfeld 10">
            <a:extLst>
              <a:ext uri="{FF2B5EF4-FFF2-40B4-BE49-F238E27FC236}">
                <a16:creationId xmlns:a16="http://schemas.microsoft.com/office/drawing/2014/main" id="{AA6EF7F1-83DE-F34A-8BAB-92A3471A8C22}"/>
              </a:ext>
            </a:extLst>
          </p:cNvPr>
          <p:cNvSpPr txBox="1"/>
          <p:nvPr/>
        </p:nvSpPr>
        <p:spPr>
          <a:xfrm>
            <a:off x="4934253" y="1133628"/>
            <a:ext cx="7058050" cy="1541549"/>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lIns="144000" tIns="108000" rIns="144000" bIns="108000" rtlCol="0">
            <a:spAutoFit/>
          </a:bodyPr>
          <a:lstStyle/>
          <a:p>
            <a:pPr marL="342900" indent="-342900">
              <a:buAutoNum type="arabicParenBoth"/>
            </a:pPr>
            <a:r>
              <a:rPr lang="de-DE" sz="1600" b="1" dirty="0">
                <a:solidFill>
                  <a:schemeClr val="bg1"/>
                </a:solidFill>
              </a:rPr>
              <a:t>Probleme mit der Kommunikation</a:t>
            </a:r>
          </a:p>
          <a:p>
            <a:endParaRPr lang="de-DE" sz="1400" i="1" dirty="0">
              <a:solidFill>
                <a:schemeClr val="bg1"/>
              </a:solidFill>
            </a:endParaRPr>
          </a:p>
          <a:p>
            <a:r>
              <a:rPr lang="de-DE" sz="1400" i="1" dirty="0">
                <a:solidFill>
                  <a:schemeClr val="bg1"/>
                </a:solidFill>
              </a:rPr>
              <a:t>Ein häufiger Grund für die Vermeidung von Zusammenarbeit sind Kommunikationsschwierigkeiten, die durch die Größe der Organisation oder interne politische Probleme verursacht werden. In diesen Fällen kann es kostengünstiger sein, Funktionalität in mehreren </a:t>
            </a:r>
            <a:r>
              <a:rPr lang="de-DE" sz="1400" i="1" dirty="0" err="1">
                <a:solidFill>
                  <a:schemeClr val="bg1"/>
                </a:solidFill>
              </a:rPr>
              <a:t>Bounded</a:t>
            </a:r>
            <a:r>
              <a:rPr lang="de-DE" sz="1400" i="1" dirty="0">
                <a:solidFill>
                  <a:schemeClr val="bg1"/>
                </a:solidFill>
              </a:rPr>
              <a:t> </a:t>
            </a:r>
            <a:r>
              <a:rPr lang="de-DE" sz="1400" i="1" dirty="0" err="1">
                <a:solidFill>
                  <a:schemeClr val="bg1"/>
                </a:solidFill>
              </a:rPr>
              <a:t>Contexts</a:t>
            </a:r>
            <a:r>
              <a:rPr lang="de-DE" sz="1400" i="1" dirty="0">
                <a:solidFill>
                  <a:schemeClr val="bg1"/>
                </a:solidFill>
              </a:rPr>
              <a:t> zu duplizieren.</a:t>
            </a:r>
          </a:p>
        </p:txBody>
      </p:sp>
      <p:sp>
        <p:nvSpPr>
          <p:cNvPr id="8" name="Textfeld 7">
            <a:extLst>
              <a:ext uri="{FF2B5EF4-FFF2-40B4-BE49-F238E27FC236}">
                <a16:creationId xmlns:a16="http://schemas.microsoft.com/office/drawing/2014/main" id="{930442C6-8661-4040-8949-A103D0A61108}"/>
              </a:ext>
            </a:extLst>
          </p:cNvPr>
          <p:cNvSpPr txBox="1"/>
          <p:nvPr/>
        </p:nvSpPr>
        <p:spPr>
          <a:xfrm>
            <a:off x="4934253" y="2755658"/>
            <a:ext cx="7058050" cy="1756992"/>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lIns="144000" tIns="108000" rIns="144000" bIns="108000" rtlCol="0">
            <a:spAutoFit/>
          </a:bodyPr>
          <a:lstStyle/>
          <a:p>
            <a:r>
              <a:rPr lang="de-DE" sz="1600" b="1" dirty="0">
                <a:solidFill>
                  <a:schemeClr val="bg1"/>
                </a:solidFill>
              </a:rPr>
              <a:t>(2) </a:t>
            </a:r>
            <a:r>
              <a:rPr lang="de-DE" sz="1600" b="1" dirty="0" err="1">
                <a:solidFill>
                  <a:schemeClr val="bg1"/>
                </a:solidFill>
              </a:rPr>
              <a:t>Generic</a:t>
            </a:r>
            <a:r>
              <a:rPr lang="de-DE" sz="1600" b="1" dirty="0">
                <a:solidFill>
                  <a:schemeClr val="bg1"/>
                </a:solidFill>
              </a:rPr>
              <a:t> Subdomains (Libraries)</a:t>
            </a:r>
          </a:p>
          <a:p>
            <a:endParaRPr lang="de-DE" sz="1400" i="1" dirty="0">
              <a:solidFill>
                <a:schemeClr val="bg1"/>
              </a:solidFill>
            </a:endParaRPr>
          </a:p>
          <a:p>
            <a:r>
              <a:rPr lang="de-DE" sz="1400" i="1" dirty="0">
                <a:solidFill>
                  <a:schemeClr val="bg1"/>
                </a:solidFill>
              </a:rPr>
              <a:t>Wenn die fragliche Subdomäne generisch ist, kann es, wenn die generische Lösung einfach zu integrieren ist, kostengünstiger sein, sie in jedem der </a:t>
            </a:r>
            <a:r>
              <a:rPr lang="de-DE" sz="1400" i="1" dirty="0" err="1">
                <a:solidFill>
                  <a:schemeClr val="bg1"/>
                </a:solidFill>
              </a:rPr>
              <a:t>Bounded</a:t>
            </a:r>
            <a:r>
              <a:rPr lang="de-DE" sz="1400" i="1" dirty="0">
                <a:solidFill>
                  <a:schemeClr val="bg1"/>
                </a:solidFill>
              </a:rPr>
              <a:t> </a:t>
            </a:r>
            <a:r>
              <a:rPr lang="de-DE" sz="1400" i="1" dirty="0" err="1">
                <a:solidFill>
                  <a:schemeClr val="bg1"/>
                </a:solidFill>
              </a:rPr>
              <a:t>Contexts</a:t>
            </a:r>
            <a:r>
              <a:rPr lang="de-DE" sz="1400" i="1" dirty="0">
                <a:solidFill>
                  <a:schemeClr val="bg1"/>
                </a:solidFill>
              </a:rPr>
              <a:t> lokal zu integrieren. Ein Beispiel ist ein </a:t>
            </a:r>
            <a:r>
              <a:rPr lang="de-DE" sz="1400" i="1" dirty="0" err="1">
                <a:solidFill>
                  <a:schemeClr val="bg1"/>
                </a:solidFill>
              </a:rPr>
              <a:t>Logging</a:t>
            </a:r>
            <a:r>
              <a:rPr lang="de-DE" sz="1400" i="1" dirty="0">
                <a:solidFill>
                  <a:schemeClr val="bg1"/>
                </a:solidFill>
              </a:rPr>
              <a:t>-Framework; es würde wenig Sinn machen, es als Service bereitzustellen. Die Duplizierung der Funktionalität in mehreren </a:t>
            </a:r>
            <a:r>
              <a:rPr lang="de-DE" sz="1400" i="1" dirty="0" err="1">
                <a:solidFill>
                  <a:schemeClr val="bg1"/>
                </a:solidFill>
              </a:rPr>
              <a:t>Bounded</a:t>
            </a:r>
            <a:r>
              <a:rPr lang="de-DE" sz="1400" i="1" dirty="0">
                <a:solidFill>
                  <a:schemeClr val="bg1"/>
                </a:solidFill>
              </a:rPr>
              <a:t> </a:t>
            </a:r>
            <a:r>
              <a:rPr lang="de-DE" sz="1400" i="1" dirty="0" err="1">
                <a:solidFill>
                  <a:schemeClr val="bg1"/>
                </a:solidFill>
              </a:rPr>
              <a:t>Contexts</a:t>
            </a:r>
            <a:r>
              <a:rPr lang="de-DE" sz="1400" i="1" dirty="0">
                <a:solidFill>
                  <a:schemeClr val="bg1"/>
                </a:solidFill>
              </a:rPr>
              <a:t> ist letztlich meist weniger kostspielig als die Zusammenarbeit.</a:t>
            </a:r>
          </a:p>
        </p:txBody>
      </p:sp>
      <p:sp>
        <p:nvSpPr>
          <p:cNvPr id="9" name="Textfeld 8">
            <a:extLst>
              <a:ext uri="{FF2B5EF4-FFF2-40B4-BE49-F238E27FC236}">
                <a16:creationId xmlns:a16="http://schemas.microsoft.com/office/drawing/2014/main" id="{8CFA7944-B604-7F44-9B1A-60382EDC43C5}"/>
              </a:ext>
            </a:extLst>
          </p:cNvPr>
          <p:cNvSpPr txBox="1"/>
          <p:nvPr/>
        </p:nvSpPr>
        <p:spPr>
          <a:xfrm>
            <a:off x="4934253" y="4593132"/>
            <a:ext cx="7058050" cy="1541549"/>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lIns="144000" tIns="108000" rIns="144000" bIns="108000" rtlCol="0">
            <a:spAutoFit/>
          </a:bodyPr>
          <a:lstStyle/>
          <a:p>
            <a:r>
              <a:rPr lang="de-DE" sz="1600" b="1" dirty="0">
                <a:solidFill>
                  <a:schemeClr val="bg1"/>
                </a:solidFill>
              </a:rPr>
              <a:t>(3) Modellunterschiede</a:t>
            </a:r>
            <a:endParaRPr lang="de-DE" sz="1400" i="1" dirty="0">
              <a:solidFill>
                <a:schemeClr val="bg1"/>
              </a:solidFill>
            </a:endParaRPr>
          </a:p>
          <a:p>
            <a:endParaRPr lang="de-DE" sz="1400" i="1" dirty="0">
              <a:solidFill>
                <a:schemeClr val="bg1"/>
              </a:solidFill>
            </a:endParaRPr>
          </a:p>
          <a:p>
            <a:r>
              <a:rPr lang="de-DE" sz="1400" i="1" dirty="0">
                <a:solidFill>
                  <a:schemeClr val="bg1"/>
                </a:solidFill>
              </a:rPr>
              <a:t>Wenn Modelle von </a:t>
            </a:r>
            <a:r>
              <a:rPr lang="de-DE" sz="1400" i="1" dirty="0" err="1">
                <a:solidFill>
                  <a:schemeClr val="bg1"/>
                </a:solidFill>
              </a:rPr>
              <a:t>Bounded</a:t>
            </a:r>
            <a:r>
              <a:rPr lang="de-DE" sz="1400" i="1" dirty="0">
                <a:solidFill>
                  <a:schemeClr val="bg1"/>
                </a:solidFill>
              </a:rPr>
              <a:t> </a:t>
            </a:r>
            <a:r>
              <a:rPr lang="de-DE" sz="1400" i="1" dirty="0" err="1">
                <a:solidFill>
                  <a:schemeClr val="bg1"/>
                </a:solidFill>
              </a:rPr>
              <a:t>Contexts</a:t>
            </a:r>
            <a:r>
              <a:rPr lang="de-DE" sz="1400" i="1" dirty="0">
                <a:solidFill>
                  <a:schemeClr val="bg1"/>
                </a:solidFill>
              </a:rPr>
              <a:t> so unterschiedlich sind, dass eine konforme Beziehung nicht möglich ist, und die Implementierung einer Antikorruptionsschicht teurer wäre als die Duplizierung der Funktionalität. Auch in einem solchen Fall ist es für die Teams kostengünstiger, getrennte Wege zu gehen.</a:t>
            </a:r>
          </a:p>
        </p:txBody>
      </p:sp>
      <p:sp>
        <p:nvSpPr>
          <p:cNvPr id="10" name="Textfeld 9">
            <a:extLst>
              <a:ext uri="{FF2B5EF4-FFF2-40B4-BE49-F238E27FC236}">
                <a16:creationId xmlns:a16="http://schemas.microsoft.com/office/drawing/2014/main" id="{8F554335-52F3-234F-8B2D-14BC50091EF6}"/>
              </a:ext>
            </a:extLst>
          </p:cNvPr>
          <p:cNvSpPr txBox="1"/>
          <p:nvPr/>
        </p:nvSpPr>
        <p:spPr>
          <a:xfrm>
            <a:off x="460528" y="3663178"/>
            <a:ext cx="4287344" cy="2464878"/>
          </a:xfrm>
          <a:prstGeom prst="rect">
            <a:avLst/>
          </a:prstGeom>
          <a:solidFill>
            <a:srgbClr val="E4003A"/>
          </a:solidFill>
          <a:effectLst>
            <a:outerShdw blurRad="50800" dist="38100" dir="2700000" algn="tl" rotWithShape="0">
              <a:prstClr val="black">
                <a:alpha val="40000"/>
              </a:prstClr>
            </a:outerShdw>
          </a:effectLst>
        </p:spPr>
        <p:txBody>
          <a:bodyPr wrap="square" lIns="144000" tIns="108000" rIns="144000" bIns="108000" rtlCol="0">
            <a:spAutoFit/>
          </a:bodyPr>
          <a:lstStyle/>
          <a:p>
            <a:r>
              <a:rPr lang="de-DE" b="1" dirty="0">
                <a:solidFill>
                  <a:schemeClr val="bg1"/>
                </a:solidFill>
              </a:rPr>
              <a:t>Niemals bei Core Domains!</a:t>
            </a:r>
            <a:endParaRPr lang="de-DE" sz="1600" i="1" dirty="0">
              <a:solidFill>
                <a:schemeClr val="bg1"/>
              </a:solidFill>
            </a:endParaRPr>
          </a:p>
          <a:p>
            <a:endParaRPr lang="de-DE" sz="1600" i="1" dirty="0">
              <a:solidFill>
                <a:schemeClr val="bg1"/>
              </a:solidFill>
            </a:endParaRPr>
          </a:p>
          <a:p>
            <a:r>
              <a:rPr lang="de-DE" sz="1600" i="1" dirty="0">
                <a:solidFill>
                  <a:schemeClr val="bg1"/>
                </a:solidFill>
              </a:rPr>
              <a:t>Das Separate </a:t>
            </a:r>
            <a:r>
              <a:rPr lang="de-DE" sz="1600" i="1" dirty="0" err="1">
                <a:solidFill>
                  <a:schemeClr val="bg1"/>
                </a:solidFill>
              </a:rPr>
              <a:t>Ways</a:t>
            </a:r>
            <a:r>
              <a:rPr lang="de-DE" sz="1600" i="1" dirty="0">
                <a:solidFill>
                  <a:schemeClr val="bg1"/>
                </a:solidFill>
              </a:rPr>
              <a:t> Pattern sollte bei der Integration von Core-Subdomains auf alle Fälle vermieden werden. Eine doppelte Implementierung solcher </a:t>
            </a:r>
            <a:r>
              <a:rPr lang="de-DE" sz="1600" i="1" dirty="0" err="1">
                <a:solidFill>
                  <a:schemeClr val="bg1"/>
                </a:solidFill>
              </a:rPr>
              <a:t>Bounded</a:t>
            </a:r>
            <a:r>
              <a:rPr lang="de-DE" sz="1600" i="1" dirty="0">
                <a:solidFill>
                  <a:schemeClr val="bg1"/>
                </a:solidFill>
              </a:rPr>
              <a:t> </a:t>
            </a:r>
            <a:r>
              <a:rPr lang="de-DE" sz="1600" i="1" dirty="0" err="1">
                <a:solidFill>
                  <a:schemeClr val="bg1"/>
                </a:solidFill>
              </a:rPr>
              <a:t>Contexts</a:t>
            </a:r>
            <a:r>
              <a:rPr lang="de-DE" sz="1600" i="1" dirty="0">
                <a:solidFill>
                  <a:schemeClr val="bg1"/>
                </a:solidFill>
              </a:rPr>
              <a:t> würde die Strategie des Unternehmens, diese möglichst effektiv und optimiert zu implementieren, konterkarieren.</a:t>
            </a:r>
          </a:p>
        </p:txBody>
      </p:sp>
    </p:spTree>
    <p:extLst>
      <p:ext uri="{BB962C8B-B14F-4D97-AF65-F5344CB8AC3E}">
        <p14:creationId xmlns:p14="http://schemas.microsoft.com/office/powerpoint/2010/main" val="1349543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CF821C-5A9E-6A41-B066-B146FC36F946}"/>
              </a:ext>
            </a:extLst>
          </p:cNvPr>
          <p:cNvSpPr>
            <a:spLocks noGrp="1"/>
          </p:cNvSpPr>
          <p:nvPr>
            <p:ph type="title"/>
          </p:nvPr>
        </p:nvSpPr>
        <p:spPr/>
        <p:txBody>
          <a:bodyPr/>
          <a:lstStyle/>
          <a:p>
            <a:r>
              <a:rPr lang="de-DE" dirty="0" err="1"/>
              <a:t>Context</a:t>
            </a:r>
            <a:r>
              <a:rPr lang="de-DE" dirty="0"/>
              <a:t>  Mapping</a:t>
            </a:r>
          </a:p>
        </p:txBody>
      </p:sp>
      <p:sp>
        <p:nvSpPr>
          <p:cNvPr id="3" name="Textplatzhalter 2">
            <a:extLst>
              <a:ext uri="{FF2B5EF4-FFF2-40B4-BE49-F238E27FC236}">
                <a16:creationId xmlns:a16="http://schemas.microsoft.com/office/drawing/2014/main" id="{8F26EA0B-4851-F046-9DD9-974B8845A8AB}"/>
              </a:ext>
            </a:extLst>
          </p:cNvPr>
          <p:cNvSpPr>
            <a:spLocks noGrp="1"/>
          </p:cNvSpPr>
          <p:nvPr>
            <p:ph type="body" sz="quarter" idx="32"/>
          </p:nvPr>
        </p:nvSpPr>
        <p:spPr/>
        <p:txBody>
          <a:bodyPr/>
          <a:lstStyle/>
          <a:p>
            <a:r>
              <a:rPr lang="de-DE" dirty="0" err="1"/>
              <a:t>Context</a:t>
            </a:r>
            <a:r>
              <a:rPr lang="de-DE" dirty="0"/>
              <a:t> </a:t>
            </a:r>
            <a:r>
              <a:rPr lang="de-DE" dirty="0" err="1"/>
              <a:t>Maps</a:t>
            </a:r>
            <a:endParaRPr lang="de-DE" dirty="0"/>
          </a:p>
        </p:txBody>
      </p:sp>
      <p:sp>
        <p:nvSpPr>
          <p:cNvPr id="4" name="Foliennummernplatzhalter 3">
            <a:extLst>
              <a:ext uri="{FF2B5EF4-FFF2-40B4-BE49-F238E27FC236}">
                <a16:creationId xmlns:a16="http://schemas.microsoft.com/office/drawing/2014/main" id="{1515A258-196C-D847-BB08-46A3B42DA439}"/>
              </a:ext>
            </a:extLst>
          </p:cNvPr>
          <p:cNvSpPr>
            <a:spLocks noGrp="1"/>
          </p:cNvSpPr>
          <p:nvPr>
            <p:ph type="sldNum" sz="quarter" idx="33"/>
          </p:nvPr>
        </p:nvSpPr>
        <p:spPr/>
        <p:txBody>
          <a:bodyPr/>
          <a:lstStyle/>
          <a:p>
            <a:pPr rtl="0"/>
            <a:fld id="{19B51A1E-902D-48AF-9020-955120F399B6}" type="slidenum">
              <a:rPr lang="de-DE" noProof="0" smtClean="0"/>
              <a:pPr rtl="0"/>
              <a:t>19</a:t>
            </a:fld>
            <a:endParaRPr lang="de-DE" noProof="0"/>
          </a:p>
        </p:txBody>
      </p:sp>
      <p:pic>
        <p:nvPicPr>
          <p:cNvPr id="6" name="Grafik 5">
            <a:extLst>
              <a:ext uri="{FF2B5EF4-FFF2-40B4-BE49-F238E27FC236}">
                <a16:creationId xmlns:a16="http://schemas.microsoft.com/office/drawing/2014/main" id="{F6279A58-18C9-7C4C-A361-D97D0DB2CC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381208" y="1695016"/>
            <a:ext cx="4248709" cy="2430332"/>
          </a:xfrm>
          <a:prstGeom prst="rect">
            <a:avLst/>
          </a:prstGeom>
        </p:spPr>
      </p:pic>
      <p:sp>
        <p:nvSpPr>
          <p:cNvPr id="7" name="Rechteck 6">
            <a:extLst>
              <a:ext uri="{FF2B5EF4-FFF2-40B4-BE49-F238E27FC236}">
                <a16:creationId xmlns:a16="http://schemas.microsoft.com/office/drawing/2014/main" id="{3D5D9D84-C59E-4445-BC6E-E50E3742AA09}"/>
              </a:ext>
            </a:extLst>
          </p:cNvPr>
          <p:cNvSpPr/>
          <p:nvPr/>
        </p:nvSpPr>
        <p:spPr>
          <a:xfrm>
            <a:off x="431801" y="1695016"/>
            <a:ext cx="4557865" cy="4139595"/>
          </a:xfrm>
          <a:prstGeom prst="rect">
            <a:avLst/>
          </a:prstGeom>
        </p:spPr>
        <p:txBody>
          <a:bodyPr wrap="square">
            <a:spAutoFit/>
          </a:bodyPr>
          <a:lstStyle/>
          <a:p>
            <a:pPr>
              <a:spcAft>
                <a:spcPts val="600"/>
              </a:spcAft>
            </a:pPr>
            <a:r>
              <a:rPr lang="de-DE" sz="1600" dirty="0" err="1"/>
              <a:t>Context</a:t>
            </a:r>
            <a:r>
              <a:rPr lang="de-DE" sz="1600" dirty="0"/>
              <a:t> </a:t>
            </a:r>
            <a:r>
              <a:rPr lang="de-DE" sz="1600" dirty="0" err="1"/>
              <a:t>Maps</a:t>
            </a:r>
            <a:r>
              <a:rPr lang="de-DE" sz="1600" dirty="0"/>
              <a:t> sind eine visuelle Top-Level Darstellung aller </a:t>
            </a:r>
            <a:r>
              <a:rPr lang="de-DE" sz="1600" dirty="0" err="1"/>
              <a:t>Bounded</a:t>
            </a:r>
            <a:r>
              <a:rPr lang="de-DE" sz="1600" dirty="0"/>
              <a:t> </a:t>
            </a:r>
            <a:r>
              <a:rPr lang="de-DE" sz="1600" dirty="0" err="1"/>
              <a:t>Contexts</a:t>
            </a:r>
            <a:r>
              <a:rPr lang="de-DE" sz="1600" dirty="0"/>
              <a:t> eines Systems. Diese erstaunlich einfache visuelle Notation gibt bereits wertvolle strategische Einblicke auf mehreren Ebenen:</a:t>
            </a:r>
          </a:p>
          <a:p>
            <a:pPr marL="285750" indent="-285750">
              <a:spcAft>
                <a:spcPts val="600"/>
              </a:spcAft>
              <a:buFont typeface="Courier New" panose="02070309020205020404" pitchFamily="49" charset="0"/>
              <a:buChar char="o"/>
            </a:pPr>
            <a:r>
              <a:rPr lang="de-DE" sz="1400" b="1" dirty="0"/>
              <a:t>High-Level-Design:</a:t>
            </a:r>
            <a:r>
              <a:rPr lang="de-DE" sz="1400" dirty="0"/>
              <a:t> Eine </a:t>
            </a:r>
            <a:r>
              <a:rPr lang="de-DE" sz="1400" dirty="0" err="1"/>
              <a:t>Context</a:t>
            </a:r>
            <a:r>
              <a:rPr lang="de-DE" sz="1400" dirty="0"/>
              <a:t> </a:t>
            </a:r>
            <a:r>
              <a:rPr lang="de-DE" sz="1400" dirty="0" err="1"/>
              <a:t>Map</a:t>
            </a:r>
            <a:r>
              <a:rPr lang="de-DE" sz="1400" dirty="0"/>
              <a:t> bietet einen Überblick über die Komponenten und Modelle des Systems.</a:t>
            </a:r>
          </a:p>
          <a:p>
            <a:pPr marL="285750" indent="-285750">
              <a:spcAft>
                <a:spcPts val="600"/>
              </a:spcAft>
              <a:buFont typeface="Courier New" panose="02070309020205020404" pitchFamily="49" charset="0"/>
              <a:buChar char="o"/>
            </a:pPr>
            <a:r>
              <a:rPr lang="de-DE" sz="1400" dirty="0"/>
              <a:t>Es werden </a:t>
            </a:r>
            <a:r>
              <a:rPr lang="de-DE" sz="1400" b="1" dirty="0"/>
              <a:t>Kommunikationsmuster</a:t>
            </a:r>
            <a:r>
              <a:rPr lang="de-DE" sz="1400" dirty="0"/>
              <a:t> zwischen den Teams dargestellt und welche Teams wie zusammenarbeiten.</a:t>
            </a:r>
          </a:p>
          <a:p>
            <a:pPr marL="285750" indent="-285750">
              <a:spcAft>
                <a:spcPts val="600"/>
              </a:spcAft>
              <a:buFont typeface="Courier New" panose="02070309020205020404" pitchFamily="49" charset="0"/>
              <a:buChar char="o"/>
            </a:pPr>
            <a:r>
              <a:rPr lang="de-DE" sz="1400" b="1" dirty="0"/>
              <a:t>Organisatorische Fragen: </a:t>
            </a:r>
            <a:r>
              <a:rPr lang="de-DE" sz="1400" dirty="0" err="1"/>
              <a:t>Context</a:t>
            </a:r>
            <a:r>
              <a:rPr lang="de-DE" sz="1400" dirty="0"/>
              <a:t> </a:t>
            </a:r>
            <a:r>
              <a:rPr lang="de-DE" sz="1400" dirty="0" err="1"/>
              <a:t>Maps</a:t>
            </a:r>
            <a:r>
              <a:rPr lang="de-DE" sz="1400" dirty="0"/>
              <a:t> liefern Einblick in organisatorische Fragen. Was bedeutet es, wenn Downstream Consumer eines bestimmten </a:t>
            </a:r>
            <a:r>
              <a:rPr lang="de-DE" sz="1400" dirty="0" err="1"/>
              <a:t>Upstream</a:t>
            </a:r>
            <a:r>
              <a:rPr lang="de-DE" sz="1400" dirty="0"/>
              <a:t> Teams alle auf Antikorruptionsschichten zurückgreifen oder wenn sich alle Separate </a:t>
            </a:r>
            <a:r>
              <a:rPr lang="de-DE" sz="1400" dirty="0" err="1"/>
              <a:t>Ways</a:t>
            </a:r>
            <a:r>
              <a:rPr lang="de-DE" sz="1400" dirty="0"/>
              <a:t> auf dasselbe Team konzentrieren?</a:t>
            </a:r>
          </a:p>
        </p:txBody>
      </p:sp>
      <p:sp>
        <p:nvSpPr>
          <p:cNvPr id="8" name="Textfeld 7">
            <a:extLst>
              <a:ext uri="{FF2B5EF4-FFF2-40B4-BE49-F238E27FC236}">
                <a16:creationId xmlns:a16="http://schemas.microsoft.com/office/drawing/2014/main" id="{49431E8A-EA69-8A46-89E7-A80AEF13C810}"/>
              </a:ext>
            </a:extLst>
          </p:cNvPr>
          <p:cNvSpPr txBox="1"/>
          <p:nvPr/>
        </p:nvSpPr>
        <p:spPr>
          <a:xfrm>
            <a:off x="45199" y="6595136"/>
            <a:ext cx="4985660" cy="261610"/>
          </a:xfrm>
          <a:prstGeom prst="rect">
            <a:avLst/>
          </a:prstGeom>
          <a:noFill/>
        </p:spPr>
        <p:txBody>
          <a:bodyPr wrap="none" rtlCol="0">
            <a:spAutoFit/>
          </a:bodyPr>
          <a:lstStyle/>
          <a:p>
            <a:r>
              <a:rPr lang="de-DE" sz="1100" b="1" dirty="0"/>
              <a:t>Bildquelle:</a:t>
            </a:r>
            <a:r>
              <a:rPr lang="de-DE" sz="1100" dirty="0"/>
              <a:t> </a:t>
            </a:r>
            <a:r>
              <a:rPr lang="de-DE" sz="1100" dirty="0" err="1"/>
              <a:t>Vladik</a:t>
            </a:r>
            <a:r>
              <a:rPr lang="de-DE" sz="1100" dirty="0"/>
              <a:t> </a:t>
            </a:r>
            <a:r>
              <a:rPr lang="de-DE" sz="1100" dirty="0" err="1"/>
              <a:t>Khononov</a:t>
            </a:r>
            <a:r>
              <a:rPr lang="de-DE" sz="1100" dirty="0"/>
              <a:t>, </a:t>
            </a:r>
            <a:r>
              <a:rPr lang="de-DE" sz="1100" i="1" dirty="0" err="1"/>
              <a:t>What</a:t>
            </a:r>
            <a:r>
              <a:rPr lang="de-DE" sz="1100" i="1" dirty="0"/>
              <a:t> </a:t>
            </a:r>
            <a:r>
              <a:rPr lang="de-DE" sz="1100" i="1" dirty="0" err="1"/>
              <a:t>Is</a:t>
            </a:r>
            <a:r>
              <a:rPr lang="de-DE" sz="1100" i="1" dirty="0"/>
              <a:t> Domain-</a:t>
            </a:r>
            <a:r>
              <a:rPr lang="de-DE" sz="1100" i="1" dirty="0" err="1"/>
              <a:t>Driven</a:t>
            </a:r>
            <a:r>
              <a:rPr lang="de-DE" sz="1100" i="1" dirty="0"/>
              <a:t> Design?</a:t>
            </a:r>
            <a:r>
              <a:rPr lang="de-DE" sz="1100" dirty="0"/>
              <a:t> </a:t>
            </a:r>
            <a:r>
              <a:rPr lang="de-DE" sz="1100" dirty="0" err="1"/>
              <a:t>O'Reilly</a:t>
            </a:r>
            <a:r>
              <a:rPr lang="de-DE" sz="1100" dirty="0"/>
              <a:t> Media, 2019</a:t>
            </a:r>
          </a:p>
        </p:txBody>
      </p:sp>
    </p:spTree>
    <p:extLst>
      <p:ext uri="{BB962C8B-B14F-4D97-AF65-F5344CB8AC3E}">
        <p14:creationId xmlns:p14="http://schemas.microsoft.com/office/powerpoint/2010/main" val="347797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4294744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Ausblick</a:t>
            </a:r>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32000" y="1267628"/>
            <a:ext cx="3647089" cy="5158372"/>
          </a:xfrm>
          <a:noFill/>
          <a:effectLst/>
        </p:spPr>
        <p:txBody>
          <a:bodyPr lIns="251999" tIns="251999" rIns="251999" bIns="251999"/>
          <a:lstStyle/>
          <a:p>
            <a:pPr marL="0" lvl="0" indent="0">
              <a:buNone/>
            </a:pPr>
            <a:r>
              <a:rPr lang="de-DE" sz="2000" dirty="0">
                <a:ea typeface="Roboto" panose="02000000000000000000" pitchFamily="2" charset="0"/>
                <a:cs typeface="Roboto" panose="02000000000000000000" pitchFamily="2" charset="0"/>
              </a:rPr>
              <a:t>Domain </a:t>
            </a:r>
            <a:r>
              <a:rPr lang="de-DE" sz="2000" dirty="0" err="1">
                <a:ea typeface="Roboto" panose="02000000000000000000" pitchFamily="2" charset="0"/>
                <a:cs typeface="Roboto" panose="02000000000000000000" pitchFamily="2" charset="0"/>
              </a:rPr>
              <a:t>Driven</a:t>
            </a:r>
            <a:r>
              <a:rPr lang="de-DE" sz="2000" dirty="0">
                <a:ea typeface="Roboto" panose="02000000000000000000" pitchFamily="2" charset="0"/>
                <a:cs typeface="Roboto" panose="02000000000000000000" pitchFamily="2" charset="0"/>
              </a:rPr>
              <a:t>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Was ist das?</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Effektives Software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Strategisches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Taktisches Design</a:t>
            </a:r>
          </a:p>
          <a:p>
            <a:pPr lvl="1">
              <a:buFont typeface="Courier New" panose="02070309020205020404" pitchFamily="49" charset="0"/>
              <a:buChar char="o"/>
            </a:pPr>
            <a:endParaRPr lang="de-DE" sz="1800" dirty="0">
              <a:ea typeface="Roboto" panose="02000000000000000000" pitchFamily="2" charset="0"/>
              <a:cs typeface="Roboto" panose="02000000000000000000" pitchFamily="2" charset="0"/>
            </a:endParaRPr>
          </a:p>
          <a:p>
            <a:pPr marL="0" lvl="0" indent="0">
              <a:buNone/>
            </a:pPr>
            <a:r>
              <a:rPr lang="de-DE" sz="2000" dirty="0">
                <a:ea typeface="Roboto" panose="02000000000000000000" pitchFamily="2" charset="0"/>
                <a:cs typeface="Roboto" panose="02000000000000000000" pitchFamily="2" charset="0"/>
              </a:rPr>
              <a:t>Strategisches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Subdomains</a:t>
            </a:r>
          </a:p>
          <a:p>
            <a:pPr lvl="1">
              <a:buFont typeface="Courier New" panose="02070309020205020404" pitchFamily="49" charset="0"/>
              <a:buChar char="o"/>
            </a:pPr>
            <a:r>
              <a:rPr lang="de-DE" dirty="0" err="1">
                <a:ea typeface="Roboto Thin" panose="02000000000000000000" pitchFamily="2" charset="0"/>
                <a:cs typeface="Roboto Thin" panose="02000000000000000000" pitchFamily="2" charset="0"/>
              </a:rPr>
              <a:t>Bounded</a:t>
            </a:r>
            <a:r>
              <a:rPr lang="de-DE" dirty="0">
                <a:ea typeface="Roboto Thin" panose="02000000000000000000" pitchFamily="2" charset="0"/>
                <a:cs typeface="Roboto Thin" panose="02000000000000000000" pitchFamily="2" charset="0"/>
              </a:rPr>
              <a:t> </a:t>
            </a:r>
            <a:r>
              <a:rPr lang="de-DE" dirty="0" err="1">
                <a:ea typeface="Roboto Thin" panose="02000000000000000000" pitchFamily="2" charset="0"/>
                <a:cs typeface="Roboto Thin" panose="02000000000000000000" pitchFamily="2" charset="0"/>
              </a:rPr>
              <a:t>Context</a:t>
            </a:r>
            <a:r>
              <a:rPr lang="de-DE" dirty="0">
                <a:ea typeface="Roboto Thin" panose="02000000000000000000" pitchFamily="2" charset="0"/>
                <a:cs typeface="Roboto Thin" panose="02000000000000000000" pitchFamily="2" charset="0"/>
              </a:rPr>
              <a:t> + </a:t>
            </a:r>
            <a:r>
              <a:rPr lang="de-DE" dirty="0" err="1">
                <a:ea typeface="Roboto Thin" panose="02000000000000000000" pitchFamily="2" charset="0"/>
                <a:cs typeface="Roboto Thin" panose="02000000000000000000" pitchFamily="2" charset="0"/>
              </a:rPr>
              <a:t>Ubiquitous</a:t>
            </a:r>
            <a:r>
              <a:rPr lang="de-DE" dirty="0">
                <a:ea typeface="Roboto Thin" panose="02000000000000000000" pitchFamily="2" charset="0"/>
                <a:cs typeface="Roboto Thin" panose="02000000000000000000" pitchFamily="2" charset="0"/>
              </a:rPr>
              <a:t> Language</a:t>
            </a:r>
          </a:p>
          <a:p>
            <a:pPr lvl="1">
              <a:buFont typeface="Courier New" panose="02070309020205020404" pitchFamily="49" charset="0"/>
              <a:buChar char="o"/>
            </a:pPr>
            <a:r>
              <a:rPr lang="de-DE" dirty="0" err="1">
                <a:ea typeface="Roboto Thin" panose="02000000000000000000" pitchFamily="2" charset="0"/>
                <a:cs typeface="Roboto Thin" panose="02000000000000000000" pitchFamily="2" charset="0"/>
              </a:rPr>
              <a:t>Context</a:t>
            </a:r>
            <a:r>
              <a:rPr lang="de-DE" dirty="0">
                <a:ea typeface="Roboto Thin" panose="02000000000000000000" pitchFamily="2" charset="0"/>
                <a:cs typeface="Roboto Thin" panose="02000000000000000000" pitchFamily="2" charset="0"/>
              </a:rPr>
              <a:t> Mapping</a:t>
            </a:r>
          </a:p>
          <a:p>
            <a:pPr lvl="1">
              <a:buFont typeface="Courier New" panose="02070309020205020404" pitchFamily="49" charset="0"/>
              <a:buChar char="o"/>
            </a:pPr>
            <a:endParaRPr lang="de-DE" sz="1800" dirty="0">
              <a:ea typeface="Roboto" panose="02000000000000000000" pitchFamily="2" charset="0"/>
              <a:cs typeface="Roboto" panose="02000000000000000000" pitchFamily="2" charset="0"/>
            </a:endParaRPr>
          </a:p>
          <a:p>
            <a:pPr marL="0" lvl="0" indent="0">
              <a:buNone/>
            </a:pPr>
            <a:r>
              <a:rPr lang="de-DE" sz="2000" b="1" dirty="0">
                <a:solidFill>
                  <a:schemeClr val="accent5"/>
                </a:solidFill>
                <a:ea typeface="Roboto" panose="02000000000000000000" pitchFamily="2" charset="0"/>
                <a:cs typeface="Roboto" panose="02000000000000000000" pitchFamily="2" charset="0"/>
              </a:rPr>
              <a:t>Taktisches Design</a:t>
            </a:r>
          </a:p>
          <a:p>
            <a:pPr lvl="1">
              <a:buFont typeface="Courier New" panose="02070309020205020404" pitchFamily="49" charset="0"/>
              <a:buChar char="o"/>
            </a:pPr>
            <a:r>
              <a:rPr lang="de-DE" dirty="0">
                <a:solidFill>
                  <a:schemeClr val="accent5"/>
                </a:solidFill>
                <a:ea typeface="Roboto Thin" panose="02000000000000000000" pitchFamily="2" charset="0"/>
                <a:cs typeface="Roboto Thin" panose="02000000000000000000" pitchFamily="2" charset="0"/>
              </a:rPr>
              <a:t>Business </a:t>
            </a:r>
            <a:r>
              <a:rPr lang="de-DE" dirty="0" err="1">
                <a:solidFill>
                  <a:schemeClr val="accent5"/>
                </a:solidFill>
                <a:ea typeface="Roboto Thin" panose="02000000000000000000" pitchFamily="2" charset="0"/>
                <a:cs typeface="Roboto Thin" panose="02000000000000000000" pitchFamily="2" charset="0"/>
              </a:rPr>
              <a:t>Logic</a:t>
            </a:r>
            <a:r>
              <a:rPr lang="de-DE" dirty="0">
                <a:solidFill>
                  <a:schemeClr val="accent5"/>
                </a:solidFill>
                <a:ea typeface="Roboto Thin" panose="02000000000000000000" pitchFamily="2" charset="0"/>
                <a:cs typeface="Roboto Thin" panose="02000000000000000000" pitchFamily="2" charset="0"/>
              </a:rPr>
              <a:t> Pattern</a:t>
            </a:r>
          </a:p>
          <a:p>
            <a:pPr lvl="1">
              <a:buFont typeface="Courier New" panose="02070309020205020404" pitchFamily="49" charset="0"/>
              <a:buChar char="o"/>
            </a:pPr>
            <a:r>
              <a:rPr lang="de-DE" dirty="0" err="1">
                <a:ea typeface="Roboto Thin" panose="02000000000000000000" pitchFamily="2" charset="0"/>
              </a:rPr>
              <a:t>Architectural</a:t>
            </a:r>
            <a:r>
              <a:rPr lang="de-DE" dirty="0">
                <a:ea typeface="Roboto Thin" panose="02000000000000000000" pitchFamily="2" charset="0"/>
              </a:rPr>
              <a:t> Pattern</a:t>
            </a:r>
          </a:p>
          <a:p>
            <a:pPr marL="266700" lvl="1" indent="0">
              <a:buNone/>
            </a:pPr>
            <a:endParaRPr lang="de-DE" dirty="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dirty="0">
              <a:ea typeface="Roboto Thin" panose="02000000000000000000" pitchFamily="2" charset="0"/>
              <a:cs typeface="Roboto Thin" panose="02000000000000000000" pitchFamily="2" charset="0"/>
            </a:endParaRP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20</a:t>
            </a:fld>
            <a:endParaRPr lang="de-DE" noProof="0"/>
          </a:p>
        </p:txBody>
      </p:sp>
      <p:pic>
        <p:nvPicPr>
          <p:cNvPr id="9" name="Grafik 8">
            <a:extLst>
              <a:ext uri="{FF2B5EF4-FFF2-40B4-BE49-F238E27FC236}">
                <a16:creationId xmlns:a16="http://schemas.microsoft.com/office/drawing/2014/main" id="{9923B666-805A-564F-AF22-62FB922FC4C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475098" y="1644262"/>
            <a:ext cx="6154902" cy="4022910"/>
          </a:xfrm>
          <a:prstGeom prst="rect">
            <a:avLst/>
          </a:prstGeom>
        </p:spPr>
      </p:pic>
    </p:spTree>
    <p:extLst>
      <p:ext uri="{BB962C8B-B14F-4D97-AF65-F5344CB8AC3E}">
        <p14:creationId xmlns:p14="http://schemas.microsoft.com/office/powerpoint/2010/main" val="169191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rafik 49">
            <a:extLst>
              <a:ext uri="{FF2B5EF4-FFF2-40B4-BE49-F238E27FC236}">
                <a16:creationId xmlns:a16="http://schemas.microsoft.com/office/drawing/2014/main" id="{62F22CCF-084D-BDEB-D47B-948B22B0AC48}"/>
              </a:ext>
            </a:extLst>
          </p:cNvPr>
          <p:cNvPicPr>
            <a:picLocks noChangeAspect="1"/>
          </p:cNvPicPr>
          <p:nvPr/>
        </p:nvPicPr>
        <p:blipFill>
          <a:blip r:embed="rId3"/>
          <a:stretch>
            <a:fillRect/>
          </a:stretch>
        </p:blipFill>
        <p:spPr>
          <a:xfrm>
            <a:off x="431801" y="1367647"/>
            <a:ext cx="9198116" cy="5286055"/>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F1043317-A7A4-DE40-9FD0-FBF33AF8F161}"/>
              </a:ext>
            </a:extLst>
          </p:cNvPr>
          <p:cNvSpPr>
            <a:spLocks noGrp="1"/>
          </p:cNvSpPr>
          <p:nvPr>
            <p:ph type="title"/>
          </p:nvPr>
        </p:nvSpPr>
        <p:spPr/>
        <p:txBody>
          <a:bodyPr/>
          <a:lstStyle/>
          <a:p>
            <a:r>
              <a:rPr lang="de-DE" dirty="0"/>
              <a:t>Domain  </a:t>
            </a:r>
            <a:r>
              <a:rPr lang="de-DE" dirty="0" err="1"/>
              <a:t>Driven</a:t>
            </a:r>
            <a:r>
              <a:rPr lang="de-DE" dirty="0"/>
              <a:t>  Design</a:t>
            </a:r>
          </a:p>
        </p:txBody>
      </p:sp>
      <p:sp>
        <p:nvSpPr>
          <p:cNvPr id="3" name="Textplatzhalter 2">
            <a:extLst>
              <a:ext uri="{FF2B5EF4-FFF2-40B4-BE49-F238E27FC236}">
                <a16:creationId xmlns:a16="http://schemas.microsoft.com/office/drawing/2014/main" id="{D9767FD6-9E46-1740-8A77-F6775A3F16E3}"/>
              </a:ext>
            </a:extLst>
          </p:cNvPr>
          <p:cNvSpPr>
            <a:spLocks noGrp="1"/>
          </p:cNvSpPr>
          <p:nvPr>
            <p:ph type="body" sz="quarter" idx="32"/>
          </p:nvPr>
        </p:nvSpPr>
        <p:spPr/>
        <p:txBody>
          <a:bodyPr/>
          <a:lstStyle/>
          <a:p>
            <a:r>
              <a:rPr lang="de-DE" dirty="0"/>
              <a:t>Fachlichkeit als Treiber der Softwareentwicklung</a:t>
            </a:r>
          </a:p>
        </p:txBody>
      </p:sp>
      <p:sp>
        <p:nvSpPr>
          <p:cNvPr id="4" name="Foliennummernplatzhalter 3">
            <a:extLst>
              <a:ext uri="{FF2B5EF4-FFF2-40B4-BE49-F238E27FC236}">
                <a16:creationId xmlns:a16="http://schemas.microsoft.com/office/drawing/2014/main" id="{3E5D8443-662A-7141-B6DF-8D3F1500AA44}"/>
              </a:ext>
            </a:extLst>
          </p:cNvPr>
          <p:cNvSpPr>
            <a:spLocks noGrp="1"/>
          </p:cNvSpPr>
          <p:nvPr>
            <p:ph type="sldNum" sz="quarter" idx="33"/>
          </p:nvPr>
        </p:nvSpPr>
        <p:spPr/>
        <p:txBody>
          <a:bodyPr/>
          <a:lstStyle/>
          <a:p>
            <a:pPr rtl="0"/>
            <a:fld id="{19B51A1E-902D-48AF-9020-955120F399B6}" type="slidenum">
              <a:rPr lang="de-DE" noProof="0" smtClean="0"/>
              <a:pPr rtl="0"/>
              <a:t>21</a:t>
            </a:fld>
            <a:endParaRPr lang="de-DE" noProof="0"/>
          </a:p>
        </p:txBody>
      </p:sp>
      <p:sp>
        <p:nvSpPr>
          <p:cNvPr id="18" name="Pfeil nach unten 17">
            <a:extLst>
              <a:ext uri="{FF2B5EF4-FFF2-40B4-BE49-F238E27FC236}">
                <a16:creationId xmlns:a16="http://schemas.microsoft.com/office/drawing/2014/main" id="{BD163CF3-B0F5-8A4B-8A6A-C001CB01F9AB}"/>
              </a:ext>
            </a:extLst>
          </p:cNvPr>
          <p:cNvSpPr/>
          <p:nvPr/>
        </p:nvSpPr>
        <p:spPr>
          <a:xfrm>
            <a:off x="8535735" y="1806215"/>
            <a:ext cx="306291" cy="495847"/>
          </a:xfrm>
          <a:prstGeom prst="downArrow">
            <a:avLst/>
          </a:prstGeom>
          <a:solidFill>
            <a:srgbClr val="E4003A"/>
          </a:solidFill>
          <a:ln>
            <a:solidFill>
              <a:srgbClr val="E400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62939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
        <p:nvSpPr>
          <p:cNvPr id="3" name="Foliennummernplatzhalter 2">
            <a:extLst>
              <a:ext uri="{FF2B5EF4-FFF2-40B4-BE49-F238E27FC236}">
                <a16:creationId xmlns:a16="http://schemas.microsoft.com/office/drawing/2014/main" id="{424983D5-2B44-414F-AC6B-50606020D9A5}"/>
              </a:ext>
            </a:extLst>
          </p:cNvPr>
          <p:cNvSpPr>
            <a:spLocks noGrp="1"/>
          </p:cNvSpPr>
          <p:nvPr>
            <p:ph type="sldNum" sz="quarter" idx="34"/>
          </p:nvPr>
        </p:nvSpPr>
        <p:spPr/>
        <p:txBody>
          <a:bodyPr/>
          <a:lstStyle/>
          <a:p>
            <a:pPr rtl="0"/>
            <a:fld id="{19B51A1E-902D-48AF-9020-955120F399B6}" type="slidenum">
              <a:rPr lang="de-DE" noProof="0" smtClean="0"/>
              <a:pPr rtl="0"/>
              <a:t>22</a:t>
            </a:fld>
            <a:endParaRPr lang="de-DE" noProof="0"/>
          </a:p>
        </p:txBody>
      </p:sp>
    </p:spTree>
    <p:extLst>
      <p:ext uri="{BB962C8B-B14F-4D97-AF65-F5344CB8AC3E}">
        <p14:creationId xmlns:p14="http://schemas.microsoft.com/office/powerpoint/2010/main" val="769336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14</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Domain Driven Design</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2"/>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0" y="1652109"/>
            <a:ext cx="5244661" cy="3339376"/>
          </a:xfrm>
          <a:prstGeom prst="rect">
            <a:avLst/>
          </a:prstGeom>
          <a:noFill/>
        </p:spPr>
        <p:txBody>
          <a:bodyPr wrap="square" rtlCol="0">
            <a:spAutoFit/>
          </a:bodyPr>
          <a:lstStyle/>
          <a:p>
            <a:pPr>
              <a:spcAft>
                <a:spcPts val="600"/>
              </a:spcAft>
            </a:pPr>
            <a:r>
              <a:rPr lang="de-DE" sz="1600" b="1" dirty="0"/>
              <a:t>14.1 Fachlichkeit, Fachlichkeit, Fachlichkeit</a:t>
            </a:r>
          </a:p>
          <a:p>
            <a:pPr>
              <a:spcBef>
                <a:spcPts val="600"/>
              </a:spcBef>
              <a:spcAft>
                <a:spcPts val="600"/>
              </a:spcAft>
            </a:pPr>
            <a:r>
              <a:rPr lang="de-DE" sz="1600" b="1" dirty="0"/>
              <a:t>14.2 Strategisches Design</a:t>
            </a:r>
          </a:p>
          <a:p>
            <a:pPr marL="285750" indent="-285750">
              <a:buFont typeface="Arial" panose="020B0604020202020204" pitchFamily="34" charset="0"/>
              <a:buChar char="•"/>
            </a:pPr>
            <a:r>
              <a:rPr lang="de-DE" sz="1400" dirty="0"/>
              <a:t>Subdomänen</a:t>
            </a:r>
          </a:p>
          <a:p>
            <a:pPr marL="285750" indent="-285750">
              <a:buFont typeface="Arial" panose="020B0604020202020204" pitchFamily="34" charset="0"/>
              <a:buChar char="•"/>
            </a:pPr>
            <a:r>
              <a:rPr lang="de-DE" sz="1400" dirty="0" err="1"/>
              <a:t>Ubiquitous</a:t>
            </a:r>
            <a:r>
              <a:rPr lang="de-DE" sz="1400" dirty="0"/>
              <a:t> Language</a:t>
            </a:r>
          </a:p>
          <a:p>
            <a:pPr marL="285750" indent="-285750">
              <a:buFont typeface="Arial" panose="020B0604020202020204" pitchFamily="34" charset="0"/>
              <a:buChar char="•"/>
            </a:pPr>
            <a:r>
              <a:rPr lang="de-DE" sz="1400" dirty="0" err="1"/>
              <a:t>Bounded</a:t>
            </a:r>
            <a:r>
              <a:rPr lang="de-DE" sz="1400" dirty="0"/>
              <a:t> </a:t>
            </a:r>
            <a:r>
              <a:rPr lang="de-DE" sz="1400" dirty="0" err="1"/>
              <a:t>Context</a:t>
            </a:r>
            <a:endParaRPr lang="de-DE" sz="1400" dirty="0"/>
          </a:p>
          <a:p>
            <a:pPr marL="285750" indent="-285750">
              <a:buFont typeface="Arial" panose="020B0604020202020204" pitchFamily="34" charset="0"/>
              <a:buChar char="•"/>
            </a:pPr>
            <a:r>
              <a:rPr lang="de-DE" sz="1400" dirty="0" err="1"/>
              <a:t>Context</a:t>
            </a:r>
            <a:r>
              <a:rPr lang="de-DE" sz="1400" dirty="0"/>
              <a:t> Mapping</a:t>
            </a:r>
          </a:p>
          <a:p>
            <a:pPr>
              <a:spcBef>
                <a:spcPts val="600"/>
              </a:spcBef>
              <a:spcAft>
                <a:spcPts val="600"/>
              </a:spcAft>
            </a:pPr>
            <a:r>
              <a:rPr lang="de-DE" sz="1600" b="1" dirty="0"/>
              <a:t>14.3 Taktisches Design</a:t>
            </a:r>
          </a:p>
          <a:p>
            <a:pPr marL="285750" indent="-285750">
              <a:buFont typeface="Arial" panose="020B0604020202020204" pitchFamily="34" charset="0"/>
              <a:buChar char="•"/>
            </a:pPr>
            <a:r>
              <a:rPr lang="de-DE" sz="1400" dirty="0"/>
              <a:t>Oft genutzte Pattern für Geschäftslogik</a:t>
            </a:r>
            <a:br>
              <a:rPr lang="de-DE" sz="1400" dirty="0"/>
            </a:br>
            <a:r>
              <a:rPr lang="de-DE" sz="1400" dirty="0"/>
              <a:t>(ETL, </a:t>
            </a:r>
            <a:r>
              <a:rPr lang="de-DE" sz="1400" dirty="0" err="1"/>
              <a:t>Active-Record</a:t>
            </a:r>
            <a:r>
              <a:rPr lang="de-DE" sz="1400" dirty="0"/>
              <a:t>, Domain Model, Event-Sourcing)</a:t>
            </a:r>
          </a:p>
          <a:p>
            <a:pPr marL="285750" indent="-285750">
              <a:spcAft>
                <a:spcPts val="600"/>
              </a:spcAft>
              <a:buFont typeface="Arial" panose="020B0604020202020204" pitchFamily="34" charset="0"/>
              <a:buChar char="•"/>
            </a:pPr>
            <a:r>
              <a:rPr lang="de-DE" sz="1400" dirty="0"/>
              <a:t>Oft genutzte Architektur-Pattern</a:t>
            </a:r>
            <a:br>
              <a:rPr lang="de-DE" sz="1400" dirty="0"/>
            </a:br>
            <a:r>
              <a:rPr lang="de-DE" sz="1400" dirty="0"/>
              <a:t>(</a:t>
            </a:r>
            <a:r>
              <a:rPr lang="de-DE" sz="1400" dirty="0" err="1"/>
              <a:t>Layered</a:t>
            </a:r>
            <a:r>
              <a:rPr lang="de-DE" sz="1400" dirty="0"/>
              <a:t> Architecture, Ports &amp; </a:t>
            </a:r>
            <a:r>
              <a:rPr lang="de-DE" sz="1400" dirty="0" err="1"/>
              <a:t>Adaptor</a:t>
            </a:r>
            <a:r>
              <a:rPr lang="de-DE" sz="1400" dirty="0"/>
              <a:t>, CQRS)</a:t>
            </a:r>
          </a:p>
          <a:p>
            <a:pPr>
              <a:spcBef>
                <a:spcPts val="600"/>
              </a:spcBef>
            </a:pPr>
            <a:r>
              <a:rPr lang="de-DE" sz="1600" b="1" dirty="0"/>
              <a:t>14.4 Zusammenfassung</a:t>
            </a:r>
            <a:endParaRPr lang="de-DE" sz="1400" dirty="0"/>
          </a:p>
        </p:txBody>
      </p:sp>
    </p:spTree>
    <p:extLst>
      <p:ext uri="{BB962C8B-B14F-4D97-AF65-F5344CB8AC3E}">
        <p14:creationId xmlns:p14="http://schemas.microsoft.com/office/powerpoint/2010/main" val="950456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32000" y="1267628"/>
            <a:ext cx="3647089" cy="5158372"/>
          </a:xfrm>
          <a:noFill/>
          <a:effectLst/>
        </p:spPr>
        <p:txBody>
          <a:bodyPr lIns="251999" tIns="251999" rIns="251999" bIns="251999"/>
          <a:lstStyle/>
          <a:p>
            <a:pPr marL="0" lvl="0" indent="0">
              <a:buNone/>
            </a:pPr>
            <a:r>
              <a:rPr lang="de-DE" sz="2000" dirty="0">
                <a:ea typeface="Roboto" panose="02000000000000000000" pitchFamily="2" charset="0"/>
                <a:cs typeface="Roboto" panose="02000000000000000000" pitchFamily="2" charset="0"/>
              </a:rPr>
              <a:t>Domain </a:t>
            </a:r>
            <a:r>
              <a:rPr lang="de-DE" sz="2000" dirty="0" err="1">
                <a:ea typeface="Roboto" panose="02000000000000000000" pitchFamily="2" charset="0"/>
                <a:cs typeface="Roboto" panose="02000000000000000000" pitchFamily="2" charset="0"/>
              </a:rPr>
              <a:t>Driven</a:t>
            </a:r>
            <a:r>
              <a:rPr lang="de-DE" sz="2000" dirty="0">
                <a:ea typeface="Roboto" panose="02000000000000000000" pitchFamily="2" charset="0"/>
                <a:cs typeface="Roboto" panose="02000000000000000000" pitchFamily="2" charset="0"/>
              </a:rPr>
              <a:t>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Was ist das?</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Effektives Software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Strategisches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Taktisches Design</a:t>
            </a:r>
          </a:p>
          <a:p>
            <a:pPr lvl="1">
              <a:buFont typeface="Courier New" panose="02070309020205020404" pitchFamily="49" charset="0"/>
              <a:buChar char="o"/>
            </a:pPr>
            <a:endParaRPr lang="de-DE" sz="1800" dirty="0">
              <a:ea typeface="Roboto" panose="02000000000000000000" pitchFamily="2" charset="0"/>
              <a:cs typeface="Roboto" panose="02000000000000000000" pitchFamily="2" charset="0"/>
            </a:endParaRPr>
          </a:p>
          <a:p>
            <a:pPr marL="0" lvl="0" indent="0">
              <a:buNone/>
            </a:pPr>
            <a:r>
              <a:rPr lang="de-DE" sz="2000" b="1" dirty="0">
                <a:solidFill>
                  <a:schemeClr val="accent5"/>
                </a:solidFill>
                <a:ea typeface="Roboto" panose="02000000000000000000" pitchFamily="2" charset="0"/>
                <a:cs typeface="Roboto" panose="02000000000000000000" pitchFamily="2" charset="0"/>
              </a:rPr>
              <a:t>Strategisches Design</a:t>
            </a:r>
          </a:p>
          <a:p>
            <a:pPr lvl="1">
              <a:buFont typeface="Courier New" panose="02070309020205020404" pitchFamily="49" charset="0"/>
              <a:buChar char="o"/>
            </a:pPr>
            <a:r>
              <a:rPr lang="de-DE" dirty="0">
                <a:ea typeface="Roboto Thin" panose="02000000000000000000" pitchFamily="2" charset="0"/>
              </a:rPr>
              <a:t>Subdomains</a:t>
            </a:r>
          </a:p>
          <a:p>
            <a:pPr lvl="1">
              <a:buFont typeface="Courier New" panose="02070309020205020404" pitchFamily="49" charset="0"/>
              <a:buChar char="o"/>
            </a:pPr>
            <a:r>
              <a:rPr lang="de-DE" dirty="0" err="1">
                <a:ea typeface="Roboto Thin" panose="02000000000000000000" pitchFamily="2" charset="0"/>
              </a:rPr>
              <a:t>Ubiquitous</a:t>
            </a:r>
            <a:r>
              <a:rPr lang="de-DE" dirty="0">
                <a:ea typeface="Roboto Thin" panose="02000000000000000000" pitchFamily="2" charset="0"/>
              </a:rPr>
              <a:t> Language</a:t>
            </a:r>
          </a:p>
          <a:p>
            <a:pPr lvl="1">
              <a:buFont typeface="Courier New" panose="02070309020205020404" pitchFamily="49" charset="0"/>
              <a:buChar char="o"/>
            </a:pPr>
            <a:r>
              <a:rPr lang="de-DE" b="1" dirty="0" err="1">
                <a:solidFill>
                  <a:schemeClr val="accent5"/>
                </a:solidFill>
                <a:ea typeface="Roboto Thin" panose="02000000000000000000" pitchFamily="2" charset="0"/>
              </a:rPr>
              <a:t>Bounded</a:t>
            </a:r>
            <a:r>
              <a:rPr lang="de-DE" b="1" dirty="0">
                <a:solidFill>
                  <a:schemeClr val="accent5"/>
                </a:solidFill>
                <a:ea typeface="Roboto Thin" panose="02000000000000000000" pitchFamily="2" charset="0"/>
              </a:rPr>
              <a:t> </a:t>
            </a:r>
            <a:r>
              <a:rPr lang="de-DE" b="1" dirty="0" err="1">
                <a:solidFill>
                  <a:schemeClr val="accent5"/>
                </a:solidFill>
                <a:ea typeface="Roboto Thin" panose="02000000000000000000" pitchFamily="2" charset="0"/>
              </a:rPr>
              <a:t>Context</a:t>
            </a:r>
            <a:endParaRPr lang="de-DE" b="1" dirty="0">
              <a:solidFill>
                <a:schemeClr val="accent5"/>
              </a:solidFill>
              <a:ea typeface="Roboto Thin" panose="02000000000000000000" pitchFamily="2" charset="0"/>
            </a:endParaRPr>
          </a:p>
          <a:p>
            <a:pPr lvl="1">
              <a:buFont typeface="Courier New" panose="02070309020205020404" pitchFamily="49" charset="0"/>
              <a:buChar char="o"/>
            </a:pPr>
            <a:r>
              <a:rPr lang="de-DE" b="1" dirty="0" err="1">
                <a:solidFill>
                  <a:schemeClr val="accent5"/>
                </a:solidFill>
                <a:ea typeface="Roboto Thin" panose="02000000000000000000" pitchFamily="2" charset="0"/>
              </a:rPr>
              <a:t>Context</a:t>
            </a:r>
            <a:r>
              <a:rPr lang="de-DE" b="1" dirty="0">
                <a:solidFill>
                  <a:schemeClr val="accent5"/>
                </a:solidFill>
                <a:ea typeface="Roboto Thin" panose="02000000000000000000" pitchFamily="2" charset="0"/>
              </a:rPr>
              <a:t> Mapping</a:t>
            </a:r>
          </a:p>
          <a:p>
            <a:pPr lvl="1">
              <a:buFont typeface="Courier New" panose="02070309020205020404" pitchFamily="49" charset="0"/>
              <a:buChar char="o"/>
            </a:pPr>
            <a:endParaRPr lang="de-DE" sz="1800" dirty="0">
              <a:ea typeface="Roboto" panose="02000000000000000000" pitchFamily="2" charset="0"/>
              <a:cs typeface="Roboto" panose="02000000000000000000" pitchFamily="2" charset="0"/>
            </a:endParaRPr>
          </a:p>
          <a:p>
            <a:pPr marL="0" lvl="0" indent="0">
              <a:buNone/>
            </a:pPr>
            <a:r>
              <a:rPr lang="de-DE" sz="2000" dirty="0">
                <a:ea typeface="Roboto" panose="02000000000000000000" pitchFamily="2" charset="0"/>
                <a:cs typeface="Roboto" panose="02000000000000000000" pitchFamily="2" charset="0"/>
              </a:rPr>
              <a:t>Taktisches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Business </a:t>
            </a:r>
            <a:r>
              <a:rPr lang="de-DE" dirty="0" err="1">
                <a:ea typeface="Roboto Thin" panose="02000000000000000000" pitchFamily="2" charset="0"/>
                <a:cs typeface="Roboto Thin" panose="02000000000000000000" pitchFamily="2" charset="0"/>
              </a:rPr>
              <a:t>Logic</a:t>
            </a:r>
            <a:r>
              <a:rPr lang="de-DE" dirty="0">
                <a:ea typeface="Roboto Thin" panose="02000000000000000000" pitchFamily="2" charset="0"/>
                <a:cs typeface="Roboto Thin" panose="02000000000000000000" pitchFamily="2" charset="0"/>
              </a:rPr>
              <a:t> Pattern</a:t>
            </a:r>
          </a:p>
          <a:p>
            <a:pPr lvl="1">
              <a:buFont typeface="Courier New" panose="02070309020205020404" pitchFamily="49" charset="0"/>
              <a:buChar char="o"/>
            </a:pPr>
            <a:r>
              <a:rPr lang="de-DE" dirty="0" err="1">
                <a:ea typeface="Roboto Thin" panose="02000000000000000000" pitchFamily="2" charset="0"/>
                <a:cs typeface="Roboto Thin" panose="02000000000000000000" pitchFamily="2" charset="0"/>
              </a:rPr>
              <a:t>Architectural</a:t>
            </a:r>
            <a:r>
              <a:rPr lang="de-DE" dirty="0">
                <a:ea typeface="Roboto Thin" panose="02000000000000000000" pitchFamily="2" charset="0"/>
                <a:cs typeface="Roboto Thin" panose="02000000000000000000" pitchFamily="2" charset="0"/>
              </a:rPr>
              <a:t> Pattern</a:t>
            </a:r>
          </a:p>
          <a:p>
            <a:pPr marL="266700" lvl="1" indent="0">
              <a:buNone/>
            </a:pPr>
            <a:endParaRPr lang="de-DE" dirty="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dirty="0">
              <a:ea typeface="Roboto Thin" panose="02000000000000000000" pitchFamily="2" charset="0"/>
              <a:cs typeface="Roboto Thin" panose="02000000000000000000" pitchFamily="2" charset="0"/>
            </a:endParaRP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pic>
        <p:nvPicPr>
          <p:cNvPr id="9" name="Grafik 8">
            <a:extLst>
              <a:ext uri="{FF2B5EF4-FFF2-40B4-BE49-F238E27FC236}">
                <a16:creationId xmlns:a16="http://schemas.microsoft.com/office/drawing/2014/main" id="{9923B666-805A-564F-AF22-62FB922FC4C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475098" y="1644262"/>
            <a:ext cx="6154902" cy="4022910"/>
          </a:xfrm>
          <a:prstGeom prst="rect">
            <a:avLst/>
          </a:prstGeom>
        </p:spPr>
      </p:pic>
    </p:spTree>
    <p:extLst>
      <p:ext uri="{BB962C8B-B14F-4D97-AF65-F5344CB8AC3E}">
        <p14:creationId xmlns:p14="http://schemas.microsoft.com/office/powerpoint/2010/main" val="1994205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rafik 49">
            <a:extLst>
              <a:ext uri="{FF2B5EF4-FFF2-40B4-BE49-F238E27FC236}">
                <a16:creationId xmlns:a16="http://schemas.microsoft.com/office/drawing/2014/main" id="{B2A8055C-D858-B5DF-F93F-0389AB13BAC1}"/>
              </a:ext>
            </a:extLst>
          </p:cNvPr>
          <p:cNvPicPr>
            <a:picLocks noChangeAspect="1"/>
          </p:cNvPicPr>
          <p:nvPr/>
        </p:nvPicPr>
        <p:blipFill>
          <a:blip r:embed="rId2"/>
          <a:stretch>
            <a:fillRect/>
          </a:stretch>
        </p:blipFill>
        <p:spPr>
          <a:xfrm>
            <a:off x="431801" y="1367647"/>
            <a:ext cx="9198116" cy="5286055"/>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F1043317-A7A4-DE40-9FD0-FBF33AF8F161}"/>
              </a:ext>
            </a:extLst>
          </p:cNvPr>
          <p:cNvSpPr>
            <a:spLocks noGrp="1"/>
          </p:cNvSpPr>
          <p:nvPr>
            <p:ph type="title"/>
          </p:nvPr>
        </p:nvSpPr>
        <p:spPr/>
        <p:txBody>
          <a:bodyPr/>
          <a:lstStyle/>
          <a:p>
            <a:r>
              <a:rPr lang="de-DE" dirty="0"/>
              <a:t>Domain  </a:t>
            </a:r>
            <a:r>
              <a:rPr lang="de-DE" dirty="0" err="1"/>
              <a:t>Driven</a:t>
            </a:r>
            <a:r>
              <a:rPr lang="de-DE" dirty="0"/>
              <a:t>  Design</a:t>
            </a:r>
          </a:p>
        </p:txBody>
      </p:sp>
      <p:sp>
        <p:nvSpPr>
          <p:cNvPr id="3" name="Textplatzhalter 2">
            <a:extLst>
              <a:ext uri="{FF2B5EF4-FFF2-40B4-BE49-F238E27FC236}">
                <a16:creationId xmlns:a16="http://schemas.microsoft.com/office/drawing/2014/main" id="{D9767FD6-9E46-1740-8A77-F6775A3F16E3}"/>
              </a:ext>
            </a:extLst>
          </p:cNvPr>
          <p:cNvSpPr>
            <a:spLocks noGrp="1"/>
          </p:cNvSpPr>
          <p:nvPr>
            <p:ph type="body" sz="quarter" idx="32"/>
          </p:nvPr>
        </p:nvSpPr>
        <p:spPr/>
        <p:txBody>
          <a:bodyPr/>
          <a:lstStyle/>
          <a:p>
            <a:r>
              <a:rPr lang="de-DE" dirty="0"/>
              <a:t>Fachlichkeit als Treiber der Softwareentwicklung</a:t>
            </a:r>
          </a:p>
        </p:txBody>
      </p:sp>
      <p:sp>
        <p:nvSpPr>
          <p:cNvPr id="4" name="Foliennummernplatzhalter 3">
            <a:extLst>
              <a:ext uri="{FF2B5EF4-FFF2-40B4-BE49-F238E27FC236}">
                <a16:creationId xmlns:a16="http://schemas.microsoft.com/office/drawing/2014/main" id="{3E5D8443-662A-7141-B6DF-8D3F1500AA44}"/>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sp>
        <p:nvSpPr>
          <p:cNvPr id="62" name="Pfeil nach unten 61">
            <a:extLst>
              <a:ext uri="{FF2B5EF4-FFF2-40B4-BE49-F238E27FC236}">
                <a16:creationId xmlns:a16="http://schemas.microsoft.com/office/drawing/2014/main" id="{351C7012-449B-B34A-870D-2F50CABF6B0A}"/>
              </a:ext>
            </a:extLst>
          </p:cNvPr>
          <p:cNvSpPr/>
          <p:nvPr/>
        </p:nvSpPr>
        <p:spPr>
          <a:xfrm rot="20180144">
            <a:off x="4573173" y="2335062"/>
            <a:ext cx="306291" cy="495847"/>
          </a:xfrm>
          <a:prstGeom prst="downArrow">
            <a:avLst/>
          </a:prstGeom>
          <a:solidFill>
            <a:srgbClr val="E4003A"/>
          </a:solidFill>
          <a:ln>
            <a:solidFill>
              <a:srgbClr val="E400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01584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4D4E6A-3B66-E949-9A44-1BD5B683DC55}"/>
              </a:ext>
            </a:extLst>
          </p:cNvPr>
          <p:cNvSpPr>
            <a:spLocks noGrp="1"/>
          </p:cNvSpPr>
          <p:nvPr>
            <p:ph type="title"/>
          </p:nvPr>
        </p:nvSpPr>
        <p:spPr/>
        <p:txBody>
          <a:bodyPr/>
          <a:lstStyle/>
          <a:p>
            <a:r>
              <a:rPr lang="de-DE" dirty="0" err="1"/>
              <a:t>Bounded</a:t>
            </a:r>
            <a:r>
              <a:rPr lang="de-DE" dirty="0"/>
              <a:t>  </a:t>
            </a:r>
            <a:r>
              <a:rPr lang="de-DE" dirty="0" err="1"/>
              <a:t>Contexts</a:t>
            </a:r>
            <a:endParaRPr lang="de-DE" dirty="0"/>
          </a:p>
        </p:txBody>
      </p:sp>
      <p:sp>
        <p:nvSpPr>
          <p:cNvPr id="3" name="Textplatzhalter 2">
            <a:extLst>
              <a:ext uri="{FF2B5EF4-FFF2-40B4-BE49-F238E27FC236}">
                <a16:creationId xmlns:a16="http://schemas.microsoft.com/office/drawing/2014/main" id="{A60B4312-F8D9-5749-940B-17448C57B766}"/>
              </a:ext>
            </a:extLst>
          </p:cNvPr>
          <p:cNvSpPr>
            <a:spLocks noGrp="1"/>
          </p:cNvSpPr>
          <p:nvPr>
            <p:ph type="body" sz="quarter" idx="32"/>
          </p:nvPr>
        </p:nvSpPr>
        <p:spPr/>
        <p:txBody>
          <a:bodyPr/>
          <a:lstStyle/>
          <a:p>
            <a:r>
              <a:rPr lang="de-DE" dirty="0"/>
              <a:t>Begriffs-Komplexitäten beherrschen</a:t>
            </a:r>
          </a:p>
        </p:txBody>
      </p:sp>
      <p:sp>
        <p:nvSpPr>
          <p:cNvPr id="4" name="Foliennummernplatzhalter 3">
            <a:extLst>
              <a:ext uri="{FF2B5EF4-FFF2-40B4-BE49-F238E27FC236}">
                <a16:creationId xmlns:a16="http://schemas.microsoft.com/office/drawing/2014/main" id="{52DB5CF1-02F9-044E-A647-A53E630A45B4}"/>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sp>
        <p:nvSpPr>
          <p:cNvPr id="5" name="Textfeld 4">
            <a:extLst>
              <a:ext uri="{FF2B5EF4-FFF2-40B4-BE49-F238E27FC236}">
                <a16:creationId xmlns:a16="http://schemas.microsoft.com/office/drawing/2014/main" id="{1ECEAA62-5595-1C49-A79B-C4AE3838877D}"/>
              </a:ext>
            </a:extLst>
          </p:cNvPr>
          <p:cNvSpPr txBox="1"/>
          <p:nvPr/>
        </p:nvSpPr>
        <p:spPr>
          <a:xfrm>
            <a:off x="10024428" y="1502980"/>
            <a:ext cx="2083489" cy="3539430"/>
          </a:xfrm>
          <a:prstGeom prst="rect">
            <a:avLst/>
          </a:prstGeom>
          <a:noFill/>
        </p:spPr>
        <p:txBody>
          <a:bodyPr wrap="square" rtlCol="0">
            <a:spAutoFit/>
          </a:bodyPr>
          <a:lstStyle/>
          <a:p>
            <a:r>
              <a:rPr lang="de-DE" sz="1600" i="1" dirty="0">
                <a:latin typeface="Bradley Hand" pitchFamily="2" charset="77"/>
              </a:rPr>
              <a:t>Insbesondere Enterprise Architecture Management Ansätze haben oft den Anspruch eine globale „</a:t>
            </a:r>
            <a:r>
              <a:rPr lang="de-DE" sz="1600" i="1" dirty="0" err="1">
                <a:latin typeface="Bradley Hand" pitchFamily="2" charset="77"/>
              </a:rPr>
              <a:t>Ubiquitous</a:t>
            </a:r>
            <a:r>
              <a:rPr lang="de-DE" sz="1600" i="1" dirty="0">
                <a:latin typeface="Bradley Hand" pitchFamily="2" charset="77"/>
              </a:rPr>
              <a:t> Language“ (ohne diese so zu nennen) für ein ganzes Unternehmen zu entwickeln. Häufig scheitern diese Ansätze jedoch.</a:t>
            </a:r>
          </a:p>
        </p:txBody>
      </p:sp>
      <p:sp>
        <p:nvSpPr>
          <p:cNvPr id="7" name="Rechteck 6">
            <a:extLst>
              <a:ext uri="{FF2B5EF4-FFF2-40B4-BE49-F238E27FC236}">
                <a16:creationId xmlns:a16="http://schemas.microsoft.com/office/drawing/2014/main" id="{ECE19FDA-FB5C-A841-A428-C756BC3BFEDE}"/>
              </a:ext>
            </a:extLst>
          </p:cNvPr>
          <p:cNvSpPr/>
          <p:nvPr/>
        </p:nvSpPr>
        <p:spPr>
          <a:xfrm>
            <a:off x="431801" y="1650998"/>
            <a:ext cx="3036613" cy="4031873"/>
          </a:xfrm>
          <a:prstGeom prst="rect">
            <a:avLst/>
          </a:prstGeom>
        </p:spPr>
        <p:txBody>
          <a:bodyPr wrap="square">
            <a:spAutoFit/>
          </a:bodyPr>
          <a:lstStyle/>
          <a:p>
            <a:r>
              <a:rPr lang="de-DE" sz="1600" dirty="0"/>
              <a:t>Wie wir gesehen haben, ist es für den Erfolg eines Projekts wichtig, eine </a:t>
            </a:r>
            <a:r>
              <a:rPr lang="de-DE" sz="1600" dirty="0" err="1"/>
              <a:t>Ubiquitous</a:t>
            </a:r>
            <a:r>
              <a:rPr lang="de-DE" sz="1600" dirty="0"/>
              <a:t> Language zu entwickeln, die klar und konsistent sein und die mentalen Modelle der Domänenexperten widerspiegeln muss.</a:t>
            </a:r>
          </a:p>
          <a:p>
            <a:endParaRPr lang="de-DE" sz="1600" dirty="0"/>
          </a:p>
          <a:p>
            <a:r>
              <a:rPr lang="de-DE" sz="1600" dirty="0"/>
              <a:t>Es ist aber nicht ungewöhnlich, dass mentale Modelle von Domänenexperten selbst nur in einem spezifischen Kontext konsistent sind. Erweitert man den Kontext  entstehen Inkonsistenten mit anderen Kontexten.</a:t>
            </a:r>
          </a:p>
        </p:txBody>
      </p:sp>
      <p:sp>
        <p:nvSpPr>
          <p:cNvPr id="8" name="Rechteck 7">
            <a:extLst>
              <a:ext uri="{FF2B5EF4-FFF2-40B4-BE49-F238E27FC236}">
                <a16:creationId xmlns:a16="http://schemas.microsoft.com/office/drawing/2014/main" id="{5C9CF4D8-FBA9-F24A-BD2A-A77BDAC435B6}"/>
              </a:ext>
            </a:extLst>
          </p:cNvPr>
          <p:cNvSpPr/>
          <p:nvPr/>
        </p:nvSpPr>
        <p:spPr>
          <a:xfrm>
            <a:off x="3862025" y="1512000"/>
            <a:ext cx="5767892" cy="4742425"/>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endParaRPr lang="de-DE" sz="1600" dirty="0"/>
          </a:p>
          <a:p>
            <a:endParaRPr lang="de-DE" sz="1600" dirty="0"/>
          </a:p>
          <a:p>
            <a:endParaRPr lang="de-DE" sz="1600" dirty="0"/>
          </a:p>
          <a:p>
            <a:endParaRPr lang="de-DE" sz="1600" dirty="0"/>
          </a:p>
          <a:p>
            <a:r>
              <a:rPr lang="de-DE" sz="1400" dirty="0"/>
              <a:t>Angenommen, wir arbeiten für ein Telemarketing-Unternehmen. Die Marketingabteilung des Unternehmens generiert Leads durch Online-Anzeigen. Die Vertriebsabteilung ist dafür zuständig, potenzielle Kunden zum Kauf der Produkte oder Dienstleistungen zu bewegen. Beide Abteilungen haben ein unterschiedliches Verständnis eines Leads.</a:t>
            </a:r>
          </a:p>
          <a:p>
            <a:endParaRPr lang="de-DE" sz="1600" dirty="0"/>
          </a:p>
          <a:p>
            <a:endParaRPr lang="de-DE" sz="1600" dirty="0"/>
          </a:p>
          <a:p>
            <a:endParaRPr lang="de-DE" sz="1600" dirty="0"/>
          </a:p>
          <a:p>
            <a:endParaRPr lang="de-DE" sz="1600" dirty="0"/>
          </a:p>
          <a:p>
            <a:endParaRPr lang="de-DE" sz="1600" dirty="0"/>
          </a:p>
          <a:p>
            <a:endParaRPr lang="de-DE" sz="1600" dirty="0"/>
          </a:p>
          <a:p>
            <a:endParaRPr lang="de-DE" sz="1600" dirty="0"/>
          </a:p>
          <a:p>
            <a:endParaRPr lang="de-DE" sz="1600" dirty="0"/>
          </a:p>
          <a:p>
            <a:endParaRPr lang="de-DE" sz="1600" dirty="0"/>
          </a:p>
          <a:p>
            <a:endParaRPr lang="de-DE" sz="1600" dirty="0"/>
          </a:p>
        </p:txBody>
      </p:sp>
      <p:pic>
        <p:nvPicPr>
          <p:cNvPr id="6" name="Grafik 5">
            <a:extLst>
              <a:ext uri="{FF2B5EF4-FFF2-40B4-BE49-F238E27FC236}">
                <a16:creationId xmlns:a16="http://schemas.microsoft.com/office/drawing/2014/main" id="{92987C54-7865-E94B-B5DB-39E346FF991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020900" y="1828530"/>
            <a:ext cx="5450141" cy="506085"/>
          </a:xfrm>
          <a:prstGeom prst="rect">
            <a:avLst/>
          </a:prstGeom>
        </p:spPr>
      </p:pic>
      <p:sp>
        <p:nvSpPr>
          <p:cNvPr id="9" name="Rechteck 8">
            <a:extLst>
              <a:ext uri="{FF2B5EF4-FFF2-40B4-BE49-F238E27FC236}">
                <a16:creationId xmlns:a16="http://schemas.microsoft.com/office/drawing/2014/main" id="{50FFC7AD-1E69-A04A-81C7-782F79D17F29}"/>
              </a:ext>
            </a:extLst>
          </p:cNvPr>
          <p:cNvSpPr/>
          <p:nvPr/>
        </p:nvSpPr>
        <p:spPr>
          <a:xfrm>
            <a:off x="3999878" y="3984184"/>
            <a:ext cx="2600617" cy="2031325"/>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a:spAutoFit/>
          </a:bodyPr>
          <a:lstStyle/>
          <a:p>
            <a:r>
              <a:rPr lang="de-DE" sz="1400" b="1" dirty="0"/>
              <a:t>Marketing-Abteilung</a:t>
            </a:r>
          </a:p>
          <a:p>
            <a:endParaRPr lang="de-DE" sz="1400" dirty="0"/>
          </a:p>
          <a:p>
            <a:r>
              <a:rPr lang="de-DE" sz="1400" dirty="0"/>
              <a:t>Im Marketing stellt ein Lead eine Benachrichtigung dar, dass jemand an einem der Produkte interessiert ist. Das Ereignis des Erhalts der Kontaktdaten des potenziellen Kunden wird als Lead bezeichnet.</a:t>
            </a:r>
          </a:p>
        </p:txBody>
      </p:sp>
      <p:sp>
        <p:nvSpPr>
          <p:cNvPr id="10" name="Rechteck 9">
            <a:extLst>
              <a:ext uri="{FF2B5EF4-FFF2-40B4-BE49-F238E27FC236}">
                <a16:creationId xmlns:a16="http://schemas.microsoft.com/office/drawing/2014/main" id="{B0115B4E-E87C-7D4E-955A-4D5D2A488ABE}"/>
              </a:ext>
            </a:extLst>
          </p:cNvPr>
          <p:cNvSpPr/>
          <p:nvPr/>
        </p:nvSpPr>
        <p:spPr>
          <a:xfrm>
            <a:off x="6814897" y="3989079"/>
            <a:ext cx="2600617" cy="2031325"/>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a:spAutoFit/>
          </a:bodyPr>
          <a:lstStyle/>
          <a:p>
            <a:r>
              <a:rPr lang="de-DE" sz="1400" b="1" dirty="0"/>
              <a:t>Vertriebsabteilung</a:t>
            </a:r>
          </a:p>
          <a:p>
            <a:endParaRPr lang="de-DE" sz="1400" dirty="0"/>
          </a:p>
          <a:p>
            <a:r>
              <a:rPr lang="de-DE" sz="1400" dirty="0"/>
              <a:t>Im Vertrieb repräsentiert ein Lead den gesamten Lebenszyklus eines Verkaufsprozesses. Er ist kein bloßes Ereignis, sondern ein lang andauernder Prozess.</a:t>
            </a:r>
          </a:p>
          <a:p>
            <a:endParaRPr lang="de-DE" sz="1400" dirty="0"/>
          </a:p>
        </p:txBody>
      </p:sp>
    </p:spTree>
    <p:extLst>
      <p:ext uri="{BB962C8B-B14F-4D97-AF65-F5344CB8AC3E}">
        <p14:creationId xmlns:p14="http://schemas.microsoft.com/office/powerpoint/2010/main" val="2011200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BED5CE-DA0E-B14B-950B-E68CB9F877E6}"/>
              </a:ext>
            </a:extLst>
          </p:cNvPr>
          <p:cNvSpPr>
            <a:spLocks noGrp="1"/>
          </p:cNvSpPr>
          <p:nvPr>
            <p:ph type="title"/>
          </p:nvPr>
        </p:nvSpPr>
        <p:spPr/>
        <p:txBody>
          <a:bodyPr/>
          <a:lstStyle/>
          <a:p>
            <a:r>
              <a:rPr lang="de-DE" dirty="0" err="1"/>
              <a:t>Bounded</a:t>
            </a:r>
            <a:r>
              <a:rPr lang="de-DE" dirty="0"/>
              <a:t>  </a:t>
            </a:r>
            <a:r>
              <a:rPr lang="de-DE" dirty="0" err="1"/>
              <a:t>Context</a:t>
            </a:r>
            <a:endParaRPr lang="de-DE" dirty="0"/>
          </a:p>
        </p:txBody>
      </p:sp>
      <p:sp>
        <p:nvSpPr>
          <p:cNvPr id="3" name="Textplatzhalter 2">
            <a:extLst>
              <a:ext uri="{FF2B5EF4-FFF2-40B4-BE49-F238E27FC236}">
                <a16:creationId xmlns:a16="http://schemas.microsoft.com/office/drawing/2014/main" id="{718EC378-F686-3048-827A-BF108727E221}"/>
              </a:ext>
            </a:extLst>
          </p:cNvPr>
          <p:cNvSpPr>
            <a:spLocks noGrp="1"/>
          </p:cNvSpPr>
          <p:nvPr>
            <p:ph type="body" sz="quarter" idx="32"/>
          </p:nvPr>
        </p:nvSpPr>
        <p:spPr/>
        <p:txBody>
          <a:bodyPr/>
          <a:lstStyle/>
          <a:p>
            <a:r>
              <a:rPr lang="de-DE" dirty="0"/>
              <a:t>Was ist ein </a:t>
            </a:r>
            <a:r>
              <a:rPr lang="de-DE" dirty="0" err="1"/>
              <a:t>Bounded</a:t>
            </a:r>
            <a:r>
              <a:rPr lang="de-DE" dirty="0"/>
              <a:t> </a:t>
            </a:r>
            <a:r>
              <a:rPr lang="de-DE" dirty="0" err="1"/>
              <a:t>Context</a:t>
            </a:r>
            <a:r>
              <a:rPr lang="de-DE" dirty="0"/>
              <a:t>?</a:t>
            </a:r>
          </a:p>
        </p:txBody>
      </p:sp>
      <p:sp>
        <p:nvSpPr>
          <p:cNvPr id="4" name="Foliennummernplatzhalter 3">
            <a:extLst>
              <a:ext uri="{FF2B5EF4-FFF2-40B4-BE49-F238E27FC236}">
                <a16:creationId xmlns:a16="http://schemas.microsoft.com/office/drawing/2014/main" id="{3E720009-181B-9449-818F-7F83ABDBB546}"/>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pic>
        <p:nvPicPr>
          <p:cNvPr id="6" name="Grafik 5">
            <a:extLst>
              <a:ext uri="{FF2B5EF4-FFF2-40B4-BE49-F238E27FC236}">
                <a16:creationId xmlns:a16="http://schemas.microsoft.com/office/drawing/2014/main" id="{C3C3E220-8854-2A44-A0F8-21D9E716548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056065" y="1578884"/>
            <a:ext cx="5418573" cy="2745171"/>
          </a:xfrm>
          <a:prstGeom prst="rect">
            <a:avLst/>
          </a:prstGeom>
          <a:effectLst>
            <a:outerShdw blurRad="50800" dist="38100" dir="2700000" algn="tl" rotWithShape="0">
              <a:prstClr val="black">
                <a:alpha val="40000"/>
              </a:prstClr>
            </a:outerShdw>
          </a:effectLst>
        </p:spPr>
      </p:pic>
      <p:sp>
        <p:nvSpPr>
          <p:cNvPr id="7" name="Rechteck 6">
            <a:extLst>
              <a:ext uri="{FF2B5EF4-FFF2-40B4-BE49-F238E27FC236}">
                <a16:creationId xmlns:a16="http://schemas.microsoft.com/office/drawing/2014/main" id="{B8C4AA26-6606-6E4A-AA60-7B5F4D7BAD86}"/>
              </a:ext>
            </a:extLst>
          </p:cNvPr>
          <p:cNvSpPr/>
          <p:nvPr/>
        </p:nvSpPr>
        <p:spPr>
          <a:xfrm>
            <a:off x="431802" y="1595601"/>
            <a:ext cx="3257330" cy="4524315"/>
          </a:xfrm>
          <a:prstGeom prst="rect">
            <a:avLst/>
          </a:prstGeom>
        </p:spPr>
        <p:txBody>
          <a:bodyPr wrap="square">
            <a:spAutoFit/>
          </a:bodyPr>
          <a:lstStyle/>
          <a:p>
            <a:r>
              <a:rPr lang="de-DE" dirty="0"/>
              <a:t>Die Lösung zum Umgang mit solchen Problemen ist letztlich trivial. Man hat nicht zum Ziel eine einzige allumfassende </a:t>
            </a:r>
            <a:r>
              <a:rPr lang="de-DE" dirty="0" err="1"/>
              <a:t>Ubiquititious</a:t>
            </a:r>
            <a:r>
              <a:rPr lang="de-DE" dirty="0"/>
              <a:t> Language zu entwickeln, sondern mehrere kleinere!</a:t>
            </a:r>
          </a:p>
          <a:p>
            <a:endParaRPr lang="de-DE" dirty="0"/>
          </a:p>
          <a:p>
            <a:r>
              <a:rPr lang="de-DE" dirty="0"/>
              <a:t>Man teilt hierzu die allgegenwärtige Sprache in mehrere kleinere Sprachen auf und ordnet dann jede Sprache dem expliziten Kontext zu, in dem sie angewendet werden kann - ihrem begrenzten Kontext (</a:t>
            </a:r>
            <a:r>
              <a:rPr lang="de-DE" dirty="0" err="1"/>
              <a:t>Bounded</a:t>
            </a:r>
            <a:r>
              <a:rPr lang="de-DE" dirty="0"/>
              <a:t> Kontext).</a:t>
            </a:r>
          </a:p>
        </p:txBody>
      </p:sp>
      <p:sp>
        <p:nvSpPr>
          <p:cNvPr id="8" name="Rechteck 7">
            <a:extLst>
              <a:ext uri="{FF2B5EF4-FFF2-40B4-BE49-F238E27FC236}">
                <a16:creationId xmlns:a16="http://schemas.microsoft.com/office/drawing/2014/main" id="{C67904BD-4AFC-3445-B0DA-509BA505A826}"/>
              </a:ext>
            </a:extLst>
          </p:cNvPr>
          <p:cNvSpPr/>
          <p:nvPr/>
        </p:nvSpPr>
        <p:spPr>
          <a:xfrm>
            <a:off x="4056065" y="4324055"/>
            <a:ext cx="5277122" cy="1815882"/>
          </a:xfrm>
          <a:prstGeom prst="rect">
            <a:avLst/>
          </a:prstGeom>
        </p:spPr>
        <p:txBody>
          <a:bodyPr wrap="square">
            <a:spAutoFit/>
          </a:bodyPr>
          <a:lstStyle/>
          <a:p>
            <a:r>
              <a:rPr lang="de-DE" sz="1400" dirty="0"/>
              <a:t>In unserem Beispiel können wir zwei begrenzte Kontexte identifizieren: Marketing und Vertrieb. Der Begriff "Lead" existiert in beiden </a:t>
            </a:r>
            <a:r>
              <a:rPr lang="de-DE" sz="1400" dirty="0" err="1"/>
              <a:t>Bounded</a:t>
            </a:r>
            <a:r>
              <a:rPr lang="de-DE" sz="1400" dirty="0"/>
              <a:t> </a:t>
            </a:r>
            <a:r>
              <a:rPr lang="de-DE" sz="1400" dirty="0" err="1"/>
              <a:t>Contexts</a:t>
            </a:r>
            <a:r>
              <a:rPr lang="de-DE" sz="1400" dirty="0"/>
              <a:t>. </a:t>
            </a:r>
          </a:p>
          <a:p>
            <a:endParaRPr lang="de-DE" sz="1400" dirty="0"/>
          </a:p>
          <a:p>
            <a:r>
              <a:rPr lang="de-DE" sz="1400" dirty="0"/>
              <a:t>Solange ein „Lead“ in jedem begrenzten Kontext nur eine einzige Bedeutung hat, bleiben die Marketing und Vertriebs-</a:t>
            </a:r>
            <a:r>
              <a:rPr lang="de-DE" sz="1400" dirty="0" err="1"/>
              <a:t>Ubiquitous</a:t>
            </a:r>
            <a:r>
              <a:rPr lang="de-DE" sz="1400" dirty="0"/>
              <a:t> </a:t>
            </a:r>
            <a:r>
              <a:rPr lang="de-DE" sz="1400" dirty="0" err="1"/>
              <a:t>Languages</a:t>
            </a:r>
            <a:r>
              <a:rPr lang="de-DE" sz="1400" dirty="0"/>
              <a:t> konsistent und folgt den mentalen Modellen der Domänenexperten.</a:t>
            </a:r>
          </a:p>
        </p:txBody>
      </p:sp>
      <p:sp>
        <p:nvSpPr>
          <p:cNvPr id="9" name="Textfeld 8">
            <a:extLst>
              <a:ext uri="{FF2B5EF4-FFF2-40B4-BE49-F238E27FC236}">
                <a16:creationId xmlns:a16="http://schemas.microsoft.com/office/drawing/2014/main" id="{47A5783B-06BC-CC49-885D-B2A9691ECCBD}"/>
              </a:ext>
            </a:extLst>
          </p:cNvPr>
          <p:cNvSpPr txBox="1"/>
          <p:nvPr/>
        </p:nvSpPr>
        <p:spPr>
          <a:xfrm>
            <a:off x="10121461" y="1447681"/>
            <a:ext cx="1965435" cy="3970318"/>
          </a:xfrm>
          <a:prstGeom prst="rect">
            <a:avLst/>
          </a:prstGeom>
          <a:noFill/>
        </p:spPr>
        <p:txBody>
          <a:bodyPr wrap="square" rtlCol="0">
            <a:spAutoFit/>
          </a:bodyPr>
          <a:lstStyle/>
          <a:p>
            <a:r>
              <a:rPr lang="de-DE" sz="1400" i="1" dirty="0">
                <a:latin typeface="Bradley Hand" pitchFamily="2" charset="77"/>
              </a:rPr>
              <a:t>Würde man nicht so vorgehen, wäre es erforderlich ein riesiges Modell zu konzipieren und abzustimmen.</a:t>
            </a:r>
          </a:p>
          <a:p>
            <a:endParaRPr lang="de-DE" sz="1400" i="1" dirty="0">
              <a:latin typeface="Bradley Hand" pitchFamily="2" charset="77"/>
            </a:endParaRPr>
          </a:p>
          <a:p>
            <a:r>
              <a:rPr lang="de-DE" sz="1400" i="1" dirty="0">
                <a:latin typeface="Bradley Hand" pitchFamily="2" charset="77"/>
              </a:rPr>
              <a:t>Bis man damit fertig ist, wäre das Geschäftsfeld vermutlich schon von einem Wettbewerber besetzt worden.</a:t>
            </a:r>
          </a:p>
          <a:p>
            <a:endParaRPr lang="de-DE" sz="1400" i="1" dirty="0">
              <a:latin typeface="Bradley Hand" pitchFamily="2" charset="77"/>
            </a:endParaRPr>
          </a:p>
          <a:p>
            <a:r>
              <a:rPr lang="de-DE" sz="1400" i="1" dirty="0">
                <a:latin typeface="Bradley Hand" pitchFamily="2" charset="77"/>
              </a:rPr>
              <a:t>Insbesondere EAM-Ansätze scheitern immer wieder an dieser Stelle.</a:t>
            </a:r>
          </a:p>
        </p:txBody>
      </p:sp>
      <p:sp>
        <p:nvSpPr>
          <p:cNvPr id="10" name="Textfeld 9">
            <a:extLst>
              <a:ext uri="{FF2B5EF4-FFF2-40B4-BE49-F238E27FC236}">
                <a16:creationId xmlns:a16="http://schemas.microsoft.com/office/drawing/2014/main" id="{BCE3D0A7-778A-844D-8BBE-5310E7501991}"/>
              </a:ext>
            </a:extLst>
          </p:cNvPr>
          <p:cNvSpPr txBox="1"/>
          <p:nvPr/>
        </p:nvSpPr>
        <p:spPr>
          <a:xfrm>
            <a:off x="45199" y="6595136"/>
            <a:ext cx="4985660" cy="261610"/>
          </a:xfrm>
          <a:prstGeom prst="rect">
            <a:avLst/>
          </a:prstGeom>
          <a:noFill/>
        </p:spPr>
        <p:txBody>
          <a:bodyPr wrap="none" rtlCol="0">
            <a:spAutoFit/>
          </a:bodyPr>
          <a:lstStyle/>
          <a:p>
            <a:r>
              <a:rPr lang="de-DE" sz="1100" b="1" dirty="0"/>
              <a:t>Bildquelle:</a:t>
            </a:r>
            <a:r>
              <a:rPr lang="de-DE" sz="1100" dirty="0"/>
              <a:t> </a:t>
            </a:r>
            <a:r>
              <a:rPr lang="de-DE" sz="1100" dirty="0" err="1"/>
              <a:t>Vladik</a:t>
            </a:r>
            <a:r>
              <a:rPr lang="de-DE" sz="1100" dirty="0"/>
              <a:t> </a:t>
            </a:r>
            <a:r>
              <a:rPr lang="de-DE" sz="1100" dirty="0" err="1"/>
              <a:t>Khononov</a:t>
            </a:r>
            <a:r>
              <a:rPr lang="de-DE" sz="1100" dirty="0"/>
              <a:t>, </a:t>
            </a:r>
            <a:r>
              <a:rPr lang="de-DE" sz="1100" i="1" dirty="0" err="1"/>
              <a:t>What</a:t>
            </a:r>
            <a:r>
              <a:rPr lang="de-DE" sz="1100" i="1" dirty="0"/>
              <a:t> </a:t>
            </a:r>
            <a:r>
              <a:rPr lang="de-DE" sz="1100" i="1" dirty="0" err="1"/>
              <a:t>Is</a:t>
            </a:r>
            <a:r>
              <a:rPr lang="de-DE" sz="1100" i="1" dirty="0"/>
              <a:t> Domain-</a:t>
            </a:r>
            <a:r>
              <a:rPr lang="de-DE" sz="1100" i="1" dirty="0" err="1"/>
              <a:t>Driven</a:t>
            </a:r>
            <a:r>
              <a:rPr lang="de-DE" sz="1100" i="1" dirty="0"/>
              <a:t> Design?</a:t>
            </a:r>
            <a:r>
              <a:rPr lang="de-DE" sz="1100" dirty="0"/>
              <a:t> </a:t>
            </a:r>
            <a:r>
              <a:rPr lang="de-DE" sz="1100" dirty="0" err="1"/>
              <a:t>O'Reilly</a:t>
            </a:r>
            <a:r>
              <a:rPr lang="de-DE" sz="1100" dirty="0"/>
              <a:t> Media, 2019</a:t>
            </a:r>
          </a:p>
        </p:txBody>
      </p:sp>
    </p:spTree>
    <p:extLst>
      <p:ext uri="{BB962C8B-B14F-4D97-AF65-F5344CB8AC3E}">
        <p14:creationId xmlns:p14="http://schemas.microsoft.com/office/powerpoint/2010/main" val="2753429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BED5CE-DA0E-B14B-950B-E68CB9F877E6}"/>
              </a:ext>
            </a:extLst>
          </p:cNvPr>
          <p:cNvSpPr>
            <a:spLocks noGrp="1"/>
          </p:cNvSpPr>
          <p:nvPr>
            <p:ph type="title"/>
          </p:nvPr>
        </p:nvSpPr>
        <p:spPr/>
        <p:txBody>
          <a:bodyPr/>
          <a:lstStyle/>
          <a:p>
            <a:r>
              <a:rPr lang="de-DE" dirty="0" err="1"/>
              <a:t>Bounded</a:t>
            </a:r>
            <a:r>
              <a:rPr lang="de-DE" dirty="0"/>
              <a:t>  </a:t>
            </a:r>
            <a:r>
              <a:rPr lang="de-DE" dirty="0" err="1"/>
              <a:t>Context</a:t>
            </a:r>
            <a:endParaRPr lang="de-DE" dirty="0"/>
          </a:p>
        </p:txBody>
      </p:sp>
      <p:sp>
        <p:nvSpPr>
          <p:cNvPr id="3" name="Textplatzhalter 2">
            <a:extLst>
              <a:ext uri="{FF2B5EF4-FFF2-40B4-BE49-F238E27FC236}">
                <a16:creationId xmlns:a16="http://schemas.microsoft.com/office/drawing/2014/main" id="{718EC378-F686-3048-827A-BF108727E221}"/>
              </a:ext>
            </a:extLst>
          </p:cNvPr>
          <p:cNvSpPr>
            <a:spLocks noGrp="1"/>
          </p:cNvSpPr>
          <p:nvPr>
            <p:ph type="body" sz="quarter" idx="32"/>
          </p:nvPr>
        </p:nvSpPr>
        <p:spPr/>
        <p:txBody>
          <a:bodyPr/>
          <a:lstStyle/>
          <a:p>
            <a:r>
              <a:rPr lang="de-DE" dirty="0"/>
              <a:t>Umfang eines </a:t>
            </a:r>
            <a:r>
              <a:rPr lang="de-DE" dirty="0" err="1"/>
              <a:t>Bounded</a:t>
            </a:r>
            <a:r>
              <a:rPr lang="de-DE" dirty="0"/>
              <a:t> </a:t>
            </a:r>
            <a:r>
              <a:rPr lang="de-DE" dirty="0" err="1"/>
              <a:t>Contexts</a:t>
            </a:r>
            <a:endParaRPr lang="de-DE" dirty="0"/>
          </a:p>
        </p:txBody>
      </p:sp>
      <p:sp>
        <p:nvSpPr>
          <p:cNvPr id="4" name="Foliennummernplatzhalter 3">
            <a:extLst>
              <a:ext uri="{FF2B5EF4-FFF2-40B4-BE49-F238E27FC236}">
                <a16:creationId xmlns:a16="http://schemas.microsoft.com/office/drawing/2014/main" id="{3E720009-181B-9449-818F-7F83ABDBB546}"/>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sp>
        <p:nvSpPr>
          <p:cNvPr id="7" name="Rechteck 6">
            <a:extLst>
              <a:ext uri="{FF2B5EF4-FFF2-40B4-BE49-F238E27FC236}">
                <a16:creationId xmlns:a16="http://schemas.microsoft.com/office/drawing/2014/main" id="{B8C4AA26-6606-6E4A-AA60-7B5F4D7BAD86}"/>
              </a:ext>
            </a:extLst>
          </p:cNvPr>
          <p:cNvSpPr/>
          <p:nvPr/>
        </p:nvSpPr>
        <p:spPr>
          <a:xfrm>
            <a:off x="431802" y="1595601"/>
            <a:ext cx="3225798" cy="3970318"/>
          </a:xfrm>
          <a:prstGeom prst="rect">
            <a:avLst/>
          </a:prstGeom>
        </p:spPr>
        <p:txBody>
          <a:bodyPr wrap="square">
            <a:spAutoFit/>
          </a:bodyPr>
          <a:lstStyle/>
          <a:p>
            <a:r>
              <a:rPr lang="de-DE" dirty="0"/>
              <a:t>Die Größe eines </a:t>
            </a:r>
            <a:r>
              <a:rPr lang="de-DE" dirty="0" err="1"/>
              <a:t>Bounded</a:t>
            </a:r>
            <a:r>
              <a:rPr lang="de-DE" dirty="0"/>
              <a:t> </a:t>
            </a:r>
            <a:r>
              <a:rPr lang="de-DE" dirty="0" err="1"/>
              <a:t>Contexts</a:t>
            </a:r>
            <a:r>
              <a:rPr lang="de-DE" dirty="0"/>
              <a:t> ist für sich genommen kein entscheidender Faktor. Modelle sollten nie per se groß oder klein sein. Modelle müssen klar sein und einem Zweck folgen. Je umfassender die Grenze einer </a:t>
            </a:r>
            <a:r>
              <a:rPr lang="de-DE" dirty="0" err="1"/>
              <a:t>Ubiquitous</a:t>
            </a:r>
            <a:r>
              <a:rPr lang="de-DE" dirty="0"/>
              <a:t> Language ist, desto schwieriger wird es, sie konsistent zu halten.</a:t>
            </a:r>
          </a:p>
          <a:p>
            <a:r>
              <a:rPr lang="de-DE" dirty="0"/>
              <a:t>Daher hängt die Entscheidung, wie groß ein </a:t>
            </a:r>
            <a:r>
              <a:rPr lang="de-DE" dirty="0" err="1"/>
              <a:t>Bounded</a:t>
            </a:r>
            <a:r>
              <a:rPr lang="de-DE" dirty="0"/>
              <a:t> </a:t>
            </a:r>
            <a:r>
              <a:rPr lang="de-DE" dirty="0" err="1"/>
              <a:t>Context</a:t>
            </a:r>
            <a:r>
              <a:rPr lang="de-DE" dirty="0"/>
              <a:t> sein soll, von der spezifischen Problemdomäne ab.</a:t>
            </a:r>
          </a:p>
        </p:txBody>
      </p:sp>
      <p:sp>
        <p:nvSpPr>
          <p:cNvPr id="8" name="Rechteck 7">
            <a:extLst>
              <a:ext uri="{FF2B5EF4-FFF2-40B4-BE49-F238E27FC236}">
                <a16:creationId xmlns:a16="http://schemas.microsoft.com/office/drawing/2014/main" id="{C67904BD-4AFC-3445-B0DA-509BA505A826}"/>
              </a:ext>
            </a:extLst>
          </p:cNvPr>
          <p:cNvSpPr/>
          <p:nvPr/>
        </p:nvSpPr>
        <p:spPr>
          <a:xfrm>
            <a:off x="4178300" y="4317178"/>
            <a:ext cx="5181560" cy="1695437"/>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lIns="144000" tIns="108000" rIns="144000" bIns="108000">
            <a:spAutoFit/>
          </a:bodyPr>
          <a:lstStyle/>
          <a:p>
            <a:pPr marL="285750" indent="-285750">
              <a:buFont typeface="Arial" panose="020B0604020202020204" pitchFamily="34" charset="0"/>
              <a:buChar char="•"/>
            </a:pPr>
            <a:r>
              <a:rPr lang="de-DE" sz="1600" dirty="0"/>
              <a:t>Es kann von Vorteil für die Modellierung sein, eine große </a:t>
            </a:r>
            <a:r>
              <a:rPr lang="de-DE" sz="1600" dirty="0" err="1"/>
              <a:t>Ubiquitous</a:t>
            </a:r>
            <a:r>
              <a:rPr lang="de-DE" sz="1600" dirty="0"/>
              <a:t> Language in kleinere, besser handhabbare Problemdomänen aufzuteilen.</a:t>
            </a:r>
          </a:p>
          <a:p>
            <a:pPr marL="285750" indent="-285750">
              <a:buFont typeface="Arial" panose="020B0604020202020204" pitchFamily="34" charset="0"/>
              <a:buChar char="•"/>
            </a:pPr>
            <a:r>
              <a:rPr lang="de-DE" sz="1600" dirty="0"/>
              <a:t>Das Streben nach kleinen </a:t>
            </a:r>
            <a:r>
              <a:rPr lang="de-DE" sz="1600" dirty="0" err="1"/>
              <a:t>Bounded</a:t>
            </a:r>
            <a:r>
              <a:rPr lang="de-DE" sz="1600" dirty="0"/>
              <a:t> </a:t>
            </a:r>
            <a:r>
              <a:rPr lang="de-DE" sz="1600" dirty="0" err="1"/>
              <a:t>Contexts</a:t>
            </a:r>
            <a:r>
              <a:rPr lang="de-DE" sz="1600" dirty="0"/>
              <a:t> wird aber auch mehr Integrations-Overhead erzeugen, wie wir noch sehen werden.</a:t>
            </a:r>
          </a:p>
        </p:txBody>
      </p:sp>
      <p:sp>
        <p:nvSpPr>
          <p:cNvPr id="10" name="Textfeld 9">
            <a:extLst>
              <a:ext uri="{FF2B5EF4-FFF2-40B4-BE49-F238E27FC236}">
                <a16:creationId xmlns:a16="http://schemas.microsoft.com/office/drawing/2014/main" id="{BCE3D0A7-778A-844D-8BBE-5310E7501991}"/>
              </a:ext>
            </a:extLst>
          </p:cNvPr>
          <p:cNvSpPr txBox="1"/>
          <p:nvPr/>
        </p:nvSpPr>
        <p:spPr>
          <a:xfrm>
            <a:off x="45199" y="6595136"/>
            <a:ext cx="4985660" cy="261610"/>
          </a:xfrm>
          <a:prstGeom prst="rect">
            <a:avLst/>
          </a:prstGeom>
          <a:noFill/>
        </p:spPr>
        <p:txBody>
          <a:bodyPr wrap="none" rtlCol="0">
            <a:spAutoFit/>
          </a:bodyPr>
          <a:lstStyle/>
          <a:p>
            <a:r>
              <a:rPr lang="de-DE" sz="1100" b="1" dirty="0"/>
              <a:t>Bildquelle:</a:t>
            </a:r>
            <a:r>
              <a:rPr lang="de-DE" sz="1100" dirty="0"/>
              <a:t> </a:t>
            </a:r>
            <a:r>
              <a:rPr lang="de-DE" sz="1100" dirty="0" err="1"/>
              <a:t>Vladik</a:t>
            </a:r>
            <a:r>
              <a:rPr lang="de-DE" sz="1100" dirty="0"/>
              <a:t> </a:t>
            </a:r>
            <a:r>
              <a:rPr lang="de-DE" sz="1100" dirty="0" err="1"/>
              <a:t>Khononov</a:t>
            </a:r>
            <a:r>
              <a:rPr lang="de-DE" sz="1100" dirty="0"/>
              <a:t>, </a:t>
            </a:r>
            <a:r>
              <a:rPr lang="de-DE" sz="1100" i="1" dirty="0" err="1"/>
              <a:t>What</a:t>
            </a:r>
            <a:r>
              <a:rPr lang="de-DE" sz="1100" i="1" dirty="0"/>
              <a:t> </a:t>
            </a:r>
            <a:r>
              <a:rPr lang="de-DE" sz="1100" i="1" dirty="0" err="1"/>
              <a:t>Is</a:t>
            </a:r>
            <a:r>
              <a:rPr lang="de-DE" sz="1100" i="1" dirty="0"/>
              <a:t> Domain-</a:t>
            </a:r>
            <a:r>
              <a:rPr lang="de-DE" sz="1100" i="1" dirty="0" err="1"/>
              <a:t>Driven</a:t>
            </a:r>
            <a:r>
              <a:rPr lang="de-DE" sz="1100" i="1" dirty="0"/>
              <a:t> Design?</a:t>
            </a:r>
            <a:r>
              <a:rPr lang="de-DE" sz="1100" dirty="0"/>
              <a:t> </a:t>
            </a:r>
            <a:r>
              <a:rPr lang="de-DE" sz="1100" dirty="0" err="1"/>
              <a:t>O'Reilly</a:t>
            </a:r>
            <a:r>
              <a:rPr lang="de-DE" sz="1100" dirty="0"/>
              <a:t> Media, 2019</a:t>
            </a:r>
          </a:p>
        </p:txBody>
      </p:sp>
      <p:pic>
        <p:nvPicPr>
          <p:cNvPr id="5" name="Grafik 4">
            <a:extLst>
              <a:ext uri="{FF2B5EF4-FFF2-40B4-BE49-F238E27FC236}">
                <a16:creationId xmlns:a16="http://schemas.microsoft.com/office/drawing/2014/main" id="{1489A819-B22E-0F47-A9D8-44DB3D2934E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178300" y="1407468"/>
            <a:ext cx="5181560" cy="27966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4937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D24475-4069-6740-B2A6-BFA6E9E5531D}"/>
              </a:ext>
            </a:extLst>
          </p:cNvPr>
          <p:cNvSpPr>
            <a:spLocks noGrp="1"/>
          </p:cNvSpPr>
          <p:nvPr>
            <p:ph type="title"/>
          </p:nvPr>
        </p:nvSpPr>
        <p:spPr/>
        <p:txBody>
          <a:bodyPr/>
          <a:lstStyle/>
          <a:p>
            <a:r>
              <a:rPr lang="de-DE" dirty="0" err="1"/>
              <a:t>Bounded</a:t>
            </a:r>
            <a:r>
              <a:rPr lang="de-DE" dirty="0"/>
              <a:t>  </a:t>
            </a:r>
            <a:r>
              <a:rPr lang="de-DE" dirty="0" err="1"/>
              <a:t>Context</a:t>
            </a:r>
            <a:endParaRPr lang="de-DE" dirty="0"/>
          </a:p>
        </p:txBody>
      </p:sp>
      <p:sp>
        <p:nvSpPr>
          <p:cNvPr id="3" name="Textplatzhalter 2">
            <a:extLst>
              <a:ext uri="{FF2B5EF4-FFF2-40B4-BE49-F238E27FC236}">
                <a16:creationId xmlns:a16="http://schemas.microsoft.com/office/drawing/2014/main" id="{F31F069A-3097-EC4D-A4E3-2B81D99FA954}"/>
              </a:ext>
            </a:extLst>
          </p:cNvPr>
          <p:cNvSpPr>
            <a:spLocks noGrp="1"/>
          </p:cNvSpPr>
          <p:nvPr>
            <p:ph type="body" sz="quarter" idx="32"/>
          </p:nvPr>
        </p:nvSpPr>
        <p:spPr/>
        <p:txBody>
          <a:bodyPr/>
          <a:lstStyle/>
          <a:p>
            <a:r>
              <a:rPr lang="de-DE" dirty="0" err="1"/>
              <a:t>Bounded</a:t>
            </a:r>
            <a:r>
              <a:rPr lang="de-DE" dirty="0"/>
              <a:t> </a:t>
            </a:r>
            <a:r>
              <a:rPr lang="de-DE" dirty="0" err="1"/>
              <a:t>Contexts</a:t>
            </a:r>
            <a:r>
              <a:rPr lang="de-DE" dirty="0"/>
              <a:t> vs. Subdomains</a:t>
            </a:r>
          </a:p>
          <a:p>
            <a:br>
              <a:rPr lang="de-DE" dirty="0"/>
            </a:br>
            <a:endParaRPr lang="de-DE" dirty="0"/>
          </a:p>
        </p:txBody>
      </p:sp>
      <p:sp>
        <p:nvSpPr>
          <p:cNvPr id="4" name="Foliennummernplatzhalter 3">
            <a:extLst>
              <a:ext uri="{FF2B5EF4-FFF2-40B4-BE49-F238E27FC236}">
                <a16:creationId xmlns:a16="http://schemas.microsoft.com/office/drawing/2014/main" id="{F8624E24-B0FA-D24F-AB68-55841290923E}"/>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sp>
        <p:nvSpPr>
          <p:cNvPr id="5" name="Rechteck 4">
            <a:extLst>
              <a:ext uri="{FF2B5EF4-FFF2-40B4-BE49-F238E27FC236}">
                <a16:creationId xmlns:a16="http://schemas.microsoft.com/office/drawing/2014/main" id="{6EC0E0D3-C221-6347-A477-B25580F5B3DE}"/>
              </a:ext>
            </a:extLst>
          </p:cNvPr>
          <p:cNvSpPr/>
          <p:nvPr/>
        </p:nvSpPr>
        <p:spPr>
          <a:xfrm>
            <a:off x="10050715" y="1803075"/>
            <a:ext cx="1982482" cy="3539430"/>
          </a:xfrm>
          <a:prstGeom prst="rect">
            <a:avLst/>
          </a:prstGeom>
        </p:spPr>
        <p:txBody>
          <a:bodyPr wrap="square">
            <a:spAutoFit/>
          </a:bodyPr>
          <a:lstStyle/>
          <a:p>
            <a:r>
              <a:rPr lang="de-DE" sz="1400" i="1" dirty="0">
                <a:latin typeface="Bradley Hand" pitchFamily="2" charset="77"/>
              </a:rPr>
              <a:t>Wir haben gesehen, dass eine Geschäftsdomäne aus mehreren Subdomains besteht. Wir haben uns ferner mit der Zerlegung einer Geschäftsdomäne in eine Reihe von </a:t>
            </a:r>
            <a:r>
              <a:rPr lang="de-DE" sz="1400" i="1" dirty="0" err="1">
                <a:latin typeface="Bradley Hand" pitchFamily="2" charset="77"/>
              </a:rPr>
              <a:t>feingranulareren</a:t>
            </a:r>
            <a:r>
              <a:rPr lang="de-DE" sz="1400" i="1" dirty="0">
                <a:latin typeface="Bradley Hand" pitchFamily="2" charset="77"/>
              </a:rPr>
              <a:t> Problemdomänen (</a:t>
            </a:r>
            <a:r>
              <a:rPr lang="de-DE" sz="1400" i="1" dirty="0" err="1">
                <a:latin typeface="Bradley Hand" pitchFamily="2" charset="77"/>
              </a:rPr>
              <a:t>Bounded</a:t>
            </a:r>
            <a:r>
              <a:rPr lang="de-DE" sz="1400" i="1" dirty="0">
                <a:latin typeface="Bradley Hand" pitchFamily="2" charset="77"/>
              </a:rPr>
              <a:t> </a:t>
            </a:r>
            <a:r>
              <a:rPr lang="de-DE" sz="1400" i="1" dirty="0" err="1">
                <a:latin typeface="Bradley Hand" pitchFamily="2" charset="77"/>
              </a:rPr>
              <a:t>Contexts</a:t>
            </a:r>
            <a:r>
              <a:rPr lang="de-DE" sz="1400" i="1" dirty="0">
                <a:latin typeface="Bradley Hand" pitchFamily="2" charset="77"/>
              </a:rPr>
              <a:t>) beschäftigt. Beide Methoden erscheinen irgendwie redundant. Doch ist das so?</a:t>
            </a:r>
          </a:p>
        </p:txBody>
      </p:sp>
      <p:sp>
        <p:nvSpPr>
          <p:cNvPr id="6" name="Rechteck 5">
            <a:extLst>
              <a:ext uri="{FF2B5EF4-FFF2-40B4-BE49-F238E27FC236}">
                <a16:creationId xmlns:a16="http://schemas.microsoft.com/office/drawing/2014/main" id="{72393FA1-20CB-764F-B34C-9ABFE7866350}"/>
              </a:ext>
            </a:extLst>
          </p:cNvPr>
          <p:cNvSpPr/>
          <p:nvPr/>
        </p:nvSpPr>
        <p:spPr>
          <a:xfrm>
            <a:off x="402999" y="1727395"/>
            <a:ext cx="4637728" cy="4770537"/>
          </a:xfrm>
          <a:prstGeom prst="rect">
            <a:avLst/>
          </a:prstGeom>
        </p:spPr>
        <p:txBody>
          <a:bodyPr wrap="square">
            <a:spAutoFit/>
          </a:bodyPr>
          <a:lstStyle/>
          <a:p>
            <a:r>
              <a:rPr lang="de-DE" sz="1600" b="1" dirty="0"/>
              <a:t>Subdomains</a:t>
            </a:r>
          </a:p>
          <a:p>
            <a:endParaRPr lang="de-DE" sz="1600" dirty="0"/>
          </a:p>
          <a:p>
            <a:r>
              <a:rPr lang="de-DE" sz="1600" dirty="0"/>
              <a:t>Um das Geschäft eines Unternehmens zu verstehen, müssen wir seine Geschäftsdomäne analysieren. Gemäß DDD beinhaltet die Analysephase die Identifizierung der verschiedenen Arten von Subdomains (Core, </a:t>
            </a:r>
            <a:r>
              <a:rPr lang="de-DE" sz="1600" dirty="0" err="1"/>
              <a:t>Supporting</a:t>
            </a:r>
            <a:r>
              <a:rPr lang="de-DE" sz="1600" dirty="0"/>
              <a:t>, </a:t>
            </a:r>
            <a:r>
              <a:rPr lang="de-DE" sz="1600" dirty="0" err="1"/>
              <a:t>Generic</a:t>
            </a:r>
            <a:r>
              <a:rPr lang="de-DE" sz="1600" dirty="0"/>
              <a:t>). </a:t>
            </a:r>
          </a:p>
          <a:p>
            <a:endParaRPr lang="de-DE" sz="1600" dirty="0"/>
          </a:p>
          <a:p>
            <a:r>
              <a:rPr lang="de-DE" sz="1600" dirty="0"/>
              <a:t>"Identifikation" ist hier das Schlüsselwort. Die Subdomänen sind bereits vorhanden; sie sind ein Teil des Geschäfts. </a:t>
            </a:r>
            <a:r>
              <a:rPr lang="de-DE" sz="1600" b="1" dirty="0">
                <a:solidFill>
                  <a:schemeClr val="accent5"/>
                </a:solidFill>
              </a:rPr>
              <a:t>Durch Analyse entdecken wir Subdomänen, die bereits vorhanden sind. </a:t>
            </a:r>
            <a:r>
              <a:rPr lang="de-DE" sz="1600" dirty="0"/>
              <a:t>Wir designen sie nicht!</a:t>
            </a:r>
          </a:p>
          <a:p>
            <a:endParaRPr lang="de-DE" sz="1600" dirty="0"/>
          </a:p>
          <a:p>
            <a:r>
              <a:rPr lang="de-DE" sz="1600" dirty="0"/>
              <a:t>Diese Subdomains helfen uns aber dabei Schwerpunkte zu setzen und begrenze Mittel primär in den Core-Subdomains einzusetzen (z.B. zur Entwicklung einer </a:t>
            </a:r>
            <a:r>
              <a:rPr lang="de-DE" sz="1600" dirty="0" err="1"/>
              <a:t>Ubiquitous</a:t>
            </a:r>
            <a:r>
              <a:rPr lang="de-DE" sz="1600" dirty="0"/>
              <a:t> Language in einem </a:t>
            </a:r>
            <a:r>
              <a:rPr lang="de-DE" sz="1600" dirty="0" err="1"/>
              <a:t>Bounded</a:t>
            </a:r>
            <a:r>
              <a:rPr lang="de-DE" sz="1600" dirty="0"/>
              <a:t> </a:t>
            </a:r>
            <a:r>
              <a:rPr lang="de-DE" sz="1600" dirty="0" err="1"/>
              <a:t>Context</a:t>
            </a:r>
            <a:r>
              <a:rPr lang="de-DE" sz="1600" dirty="0"/>
              <a:t>). </a:t>
            </a:r>
          </a:p>
        </p:txBody>
      </p:sp>
      <p:sp>
        <p:nvSpPr>
          <p:cNvPr id="7" name="Rechteck 6">
            <a:extLst>
              <a:ext uri="{FF2B5EF4-FFF2-40B4-BE49-F238E27FC236}">
                <a16:creationId xmlns:a16="http://schemas.microsoft.com/office/drawing/2014/main" id="{3DB6CEA0-90DE-3B46-A7C0-898FA95EA7E9}"/>
              </a:ext>
            </a:extLst>
          </p:cNvPr>
          <p:cNvSpPr/>
          <p:nvPr/>
        </p:nvSpPr>
        <p:spPr>
          <a:xfrm>
            <a:off x="6646689" y="3016799"/>
            <a:ext cx="2720148" cy="3046988"/>
          </a:xfrm>
          <a:prstGeom prst="rect">
            <a:avLst/>
          </a:prstGeom>
        </p:spPr>
        <p:txBody>
          <a:bodyPr wrap="square">
            <a:spAutoFit/>
          </a:bodyPr>
          <a:lstStyle/>
          <a:p>
            <a:r>
              <a:rPr lang="de-DE" sz="1600" b="1" dirty="0" err="1"/>
              <a:t>Bounded</a:t>
            </a:r>
            <a:r>
              <a:rPr lang="de-DE" sz="1600" b="1" dirty="0"/>
              <a:t> </a:t>
            </a:r>
            <a:r>
              <a:rPr lang="de-DE" sz="1600" b="1" dirty="0" err="1"/>
              <a:t>Contexts</a:t>
            </a:r>
            <a:endParaRPr lang="de-DE" sz="1600" b="1" dirty="0"/>
          </a:p>
          <a:p>
            <a:endParaRPr lang="de-DE" sz="1600" dirty="0"/>
          </a:p>
          <a:p>
            <a:r>
              <a:rPr lang="de-DE" sz="1600" b="1" dirty="0" err="1">
                <a:solidFill>
                  <a:schemeClr val="accent5"/>
                </a:solidFill>
              </a:rPr>
              <a:t>Bounded</a:t>
            </a:r>
            <a:r>
              <a:rPr lang="de-DE" sz="1600" b="1" dirty="0">
                <a:solidFill>
                  <a:schemeClr val="accent5"/>
                </a:solidFill>
              </a:rPr>
              <a:t> </a:t>
            </a:r>
            <a:r>
              <a:rPr lang="de-DE" sz="1600" b="1" dirty="0" err="1">
                <a:solidFill>
                  <a:schemeClr val="accent5"/>
                </a:solidFill>
              </a:rPr>
              <a:t>Contexts</a:t>
            </a:r>
            <a:r>
              <a:rPr lang="de-DE" sz="1600" b="1" dirty="0">
                <a:solidFill>
                  <a:schemeClr val="accent5"/>
                </a:solidFill>
              </a:rPr>
              <a:t> hingegen werden entworfen.</a:t>
            </a:r>
            <a:r>
              <a:rPr lang="de-DE" sz="1600" dirty="0"/>
              <a:t> Die Wahl der Grenzen von Modellen ist eine strategische Design-Entscheidung. Wir entscheiden, wie wir die Geschäftsdomäne in kleinere, überschaubare Problemdomänen unterteilen.</a:t>
            </a:r>
          </a:p>
        </p:txBody>
      </p:sp>
      <p:pic>
        <p:nvPicPr>
          <p:cNvPr id="11" name="Grafik 10">
            <a:extLst>
              <a:ext uri="{FF2B5EF4-FFF2-40B4-BE49-F238E27FC236}">
                <a16:creationId xmlns:a16="http://schemas.microsoft.com/office/drawing/2014/main" id="{9DD3C509-6101-C544-B892-C1199BB48BFB}"/>
              </a:ext>
            </a:extLst>
          </p:cNvPr>
          <p:cNvPicPr>
            <a:picLocks noChangeAspect="1"/>
          </p:cNvPicPr>
          <p:nvPr/>
        </p:nvPicPr>
        <p:blipFill>
          <a:blip r:embed="rId2"/>
          <a:stretch>
            <a:fillRect/>
          </a:stretch>
        </p:blipFill>
        <p:spPr>
          <a:xfrm>
            <a:off x="6604012" y="1116708"/>
            <a:ext cx="1576307" cy="1569873"/>
          </a:xfrm>
          <a:prstGeom prst="rect">
            <a:avLst/>
          </a:prstGeom>
        </p:spPr>
      </p:pic>
      <p:pic>
        <p:nvPicPr>
          <p:cNvPr id="14" name="Grafik 13">
            <a:extLst>
              <a:ext uri="{FF2B5EF4-FFF2-40B4-BE49-F238E27FC236}">
                <a16:creationId xmlns:a16="http://schemas.microsoft.com/office/drawing/2014/main" id="{7F03E4C6-EA86-2546-B47C-87EB0539EF83}"/>
              </a:ext>
            </a:extLst>
          </p:cNvPr>
          <p:cNvPicPr>
            <a:picLocks noChangeAspect="1"/>
          </p:cNvPicPr>
          <p:nvPr/>
        </p:nvPicPr>
        <p:blipFill>
          <a:blip r:embed="rId3"/>
          <a:stretch>
            <a:fillRect/>
          </a:stretch>
        </p:blipFill>
        <p:spPr>
          <a:xfrm>
            <a:off x="4824498" y="3859091"/>
            <a:ext cx="1019209" cy="1362404"/>
          </a:xfrm>
          <a:prstGeom prst="rect">
            <a:avLst/>
          </a:prstGeom>
        </p:spPr>
      </p:pic>
    </p:spTree>
    <p:extLst>
      <p:ext uri="{BB962C8B-B14F-4D97-AF65-F5344CB8AC3E}">
        <p14:creationId xmlns:p14="http://schemas.microsoft.com/office/powerpoint/2010/main" val="2621159654"/>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CB1848-D3E0-4F10-B640-720BE758B85B}">
  <ds:schemaRefs>
    <ds:schemaRef ds:uri="http://schemas.microsoft.com/sharepoint/v3/contenttype/forms"/>
  </ds:schemaRefs>
</ds:datastoreItem>
</file>

<file path=customXml/itemProps3.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0</TotalTime>
  <Words>2804</Words>
  <Application>Microsoft Macintosh PowerPoint</Application>
  <PresentationFormat>Breitbild</PresentationFormat>
  <Paragraphs>290</Paragraphs>
  <Slides>22</Slides>
  <Notes>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22</vt:i4>
      </vt:variant>
    </vt:vector>
  </HeadingPairs>
  <TitlesOfParts>
    <vt:vector size="29" baseType="lpstr">
      <vt:lpstr>Arial</vt:lpstr>
      <vt:lpstr>Bradley Hand</vt:lpstr>
      <vt:lpstr>Calibri</vt:lpstr>
      <vt:lpstr>Corbel</vt:lpstr>
      <vt:lpstr>Courier New</vt:lpstr>
      <vt:lpstr>Times New Roman</vt:lpstr>
      <vt:lpstr>Office-Design</vt:lpstr>
      <vt:lpstr>  Cloud-native</vt:lpstr>
      <vt:lpstr>PowerPoint-Präsentation</vt:lpstr>
      <vt:lpstr>Kapitel 14</vt:lpstr>
      <vt:lpstr>Inhalte</vt:lpstr>
      <vt:lpstr>Domain  Driven  Design</vt:lpstr>
      <vt:lpstr>Bounded  Contexts</vt:lpstr>
      <vt:lpstr>Bounded  Context</vt:lpstr>
      <vt:lpstr>Bounded  Context</vt:lpstr>
      <vt:lpstr>Bounded  Context</vt:lpstr>
      <vt:lpstr>Context  Mapping</vt:lpstr>
      <vt:lpstr>Context  Mapping</vt:lpstr>
      <vt:lpstr>Context  Mapping</vt:lpstr>
      <vt:lpstr>Context  Mapping</vt:lpstr>
      <vt:lpstr>Context  Mapping</vt:lpstr>
      <vt:lpstr>Context  Mapping</vt:lpstr>
      <vt:lpstr>Context  Mapping</vt:lpstr>
      <vt:lpstr>Context  Mapping</vt:lpstr>
      <vt:lpstr>Context  Mapping</vt:lpstr>
      <vt:lpstr>Context  Mapping</vt:lpstr>
      <vt:lpstr>Ausblick</vt:lpstr>
      <vt:lpstr>Domain  Driven  Design</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2022-05-30T08:03:13Z</cp:lastPrinted>
  <dcterms:created xsi:type="dcterms:W3CDTF">2020-09-01T15:16:10Z</dcterms:created>
  <dcterms:modified xsi:type="dcterms:W3CDTF">2023-12-12T07:03:54Z</dcterms:modified>
</cp:coreProperties>
</file>